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8" r:id="rId2"/>
    <p:sldId id="289" r:id="rId3"/>
    <p:sldId id="290" r:id="rId4"/>
    <p:sldId id="297" r:id="rId5"/>
    <p:sldId id="291" r:id="rId6"/>
    <p:sldId id="265" r:id="rId7"/>
    <p:sldId id="267" r:id="rId8"/>
    <p:sldId id="270" r:id="rId9"/>
    <p:sldId id="273" r:id="rId10"/>
    <p:sldId id="272" r:id="rId11"/>
    <p:sldId id="277" r:id="rId12"/>
    <p:sldId id="279" r:id="rId13"/>
    <p:sldId id="282" r:id="rId14"/>
    <p:sldId id="285" r:id="rId15"/>
    <p:sldId id="284" r:id="rId16"/>
    <p:sldId id="294" r:id="rId17"/>
    <p:sldId id="296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AE68B-C282-4DD1-BDA3-606B001FF650}" type="datetimeFigureOut">
              <a:rPr lang="ko-KR" altLang="en-US" smtClean="0"/>
              <a:t>2017-08-11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AD48-78D3-4B24-AADD-5FA278E035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762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AE68B-C282-4DD1-BDA3-606B001FF650}" type="datetimeFigureOut">
              <a:rPr lang="ko-KR" altLang="en-US" smtClean="0"/>
              <a:t>2017-08-11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AD48-78D3-4B24-AADD-5FA278E035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884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AE68B-C282-4DD1-BDA3-606B001FF650}" type="datetimeFigureOut">
              <a:rPr lang="ko-KR" altLang="en-US" smtClean="0"/>
              <a:t>2017-08-11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AD48-78D3-4B24-AADD-5FA278E035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886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AE68B-C282-4DD1-BDA3-606B001FF650}" type="datetimeFigureOut">
              <a:rPr lang="ko-KR" altLang="en-US" smtClean="0"/>
              <a:t>2017-08-11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AD48-78D3-4B24-AADD-5FA278E035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361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AE68B-C282-4DD1-BDA3-606B001FF650}" type="datetimeFigureOut">
              <a:rPr lang="ko-KR" altLang="en-US" smtClean="0"/>
              <a:t>2017-08-11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AD48-78D3-4B24-AADD-5FA278E035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117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AE68B-C282-4DD1-BDA3-606B001FF650}" type="datetimeFigureOut">
              <a:rPr lang="ko-KR" altLang="en-US" smtClean="0"/>
              <a:t>2017-08-11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AD48-78D3-4B24-AADD-5FA278E035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203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AE68B-C282-4DD1-BDA3-606B001FF650}" type="datetimeFigureOut">
              <a:rPr lang="ko-KR" altLang="en-US" smtClean="0"/>
              <a:t>2017-08-11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AD48-78D3-4B24-AADD-5FA278E035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931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AE68B-C282-4DD1-BDA3-606B001FF650}" type="datetimeFigureOut">
              <a:rPr lang="ko-KR" altLang="en-US" smtClean="0"/>
              <a:t>2017-08-11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AD48-78D3-4B24-AADD-5FA278E035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569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AE68B-C282-4DD1-BDA3-606B001FF650}" type="datetimeFigureOut">
              <a:rPr lang="ko-KR" altLang="en-US" smtClean="0"/>
              <a:t>2017-08-11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AD48-78D3-4B24-AADD-5FA278E035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376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AE68B-C282-4DD1-BDA3-606B001FF650}" type="datetimeFigureOut">
              <a:rPr lang="ko-KR" altLang="en-US" smtClean="0"/>
              <a:t>2017-08-11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AD48-78D3-4B24-AADD-5FA278E035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44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AE68B-C282-4DD1-BDA3-606B001FF650}" type="datetimeFigureOut">
              <a:rPr lang="ko-KR" altLang="en-US" smtClean="0"/>
              <a:t>2017-08-11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AD48-78D3-4B24-AADD-5FA278E035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478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AE68B-C282-4DD1-BDA3-606B001FF650}" type="datetimeFigureOut">
              <a:rPr lang="ko-KR" altLang="en-US" smtClean="0"/>
              <a:t>2017-08-11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BAD48-78D3-4B24-AADD-5FA278E035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536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블루오션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몬스터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smtClean="0"/>
              <a:t>컬렉션 보상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안명선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2082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-10474"/>
            <a:ext cx="12192000" cy="337155"/>
          </a:xfrm>
        </p:spPr>
        <p:txBody>
          <a:bodyPr>
            <a:normAutofit fontScale="90000"/>
          </a:bodyPr>
          <a:lstStyle/>
          <a:p>
            <a:r>
              <a:rPr lang="ko-KR" altLang="en-US" sz="1800" b="1" dirty="0" smtClean="0"/>
              <a:t>유령선</a:t>
            </a:r>
            <a:endParaRPr lang="ko-KR" altLang="en-US" sz="1800" b="1" dirty="0"/>
          </a:p>
        </p:txBody>
      </p:sp>
      <p:grpSp>
        <p:nvGrpSpPr>
          <p:cNvPr id="8" name="그룹 7"/>
          <p:cNvGrpSpPr/>
          <p:nvPr/>
        </p:nvGrpSpPr>
        <p:grpSpPr>
          <a:xfrm>
            <a:off x="409575" y="471487"/>
            <a:ext cx="9440677" cy="5691188"/>
            <a:chOff x="409575" y="471487"/>
            <a:chExt cx="9440677" cy="5691188"/>
          </a:xfrm>
        </p:grpSpPr>
        <p:pic>
          <p:nvPicPr>
            <p:cNvPr id="9" name="그림 1" descr="image00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8" t="9691" r="4991" b="10457"/>
            <a:stretch/>
          </p:blipFill>
          <p:spPr bwMode="auto">
            <a:xfrm>
              <a:off x="409575" y="471487"/>
              <a:ext cx="9440677" cy="5691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81099" y="1466850"/>
              <a:ext cx="3653669" cy="36976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000" dirty="0" err="1">
                  <a:solidFill>
                    <a:schemeClr val="accent2">
                      <a:lumMod val="75000"/>
                    </a:schemeClr>
                  </a:solidFill>
                </a:rPr>
                <a:t>드베르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… </a:t>
              </a:r>
              <a:r>
                <a:rPr lang="ko-KR" altLang="en-US" sz="1000">
                  <a:solidFill>
                    <a:schemeClr val="accent2">
                      <a:lumMod val="75000"/>
                    </a:schemeClr>
                  </a:solidFill>
                </a:rPr>
                <a:t>다시 이렇게 편지를 보낼 수 있어 정말 기쁘군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 </a:t>
              </a:r>
              <a:r>
                <a:rPr lang="ko-KR" altLang="en-US" sz="1000">
                  <a:solidFill>
                    <a:schemeClr val="accent2">
                      <a:lumMod val="75000"/>
                    </a:schemeClr>
                  </a:solidFill>
                </a:rPr>
                <a:t>아마 한동안 소식이 없어 많이 걱정했겠군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</a:p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우리는 다음 목적지로 항해 중 갑자기 나타난 해적들 때문에 자네에게 연락이 힘들었네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</a:p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해적들 우리가 가진 화약을 자신들의 금화와 교환하고자 우리에게 접촉을 했네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</a:p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우리야 원래 빙산지대의 얼음 바다를 항해하려 가져온 화약들이라 더 이상 쓸모도 없었고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, </a:t>
              </a:r>
              <a:r>
                <a:rPr lang="ko-KR" altLang="en-US" sz="1000">
                  <a:solidFill>
                    <a:schemeClr val="accent2">
                      <a:lumMod val="75000"/>
                    </a:schemeClr>
                  </a:solidFill>
                </a:rPr>
                <a:t>외부 세계와 단절된 생활을 하는 그들을 연구 할 수 있는 기회다 싶어 그들과의 거래에 응했네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</a:p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그게 실수였지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…</a:t>
              </a:r>
            </a:p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정말 욕심 때문에 죽지도 못한 이 도둑들이 우리 배에서 몰래 모든 물자들을 다 털어 갔더군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</a:p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다행히 연구 자료는 지킬 수 있었지만 편지 쓸 잉크마저 다 쓸어가서 근처 크리스마스 섬에 도착해서야 이렇게 편지를 쓰게 됐다네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</a:p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이제 곧 크리스마스 기간이니 이 섬에서 잠시 쉬었다가 다시 항해를 하려고 하네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</a:p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여기 이들에 대한 조사 자료를 보내니 연구에 참고 하시게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69350" y="1025115"/>
              <a:ext cx="877163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accent2">
                      <a:lumMod val="75000"/>
                    </a:schemeClr>
                  </a:solidFill>
                </a:rPr>
                <a:t>유령선</a:t>
              </a:r>
            </a:p>
          </p:txBody>
        </p:sp>
      </p:grpSp>
      <p:pic>
        <p:nvPicPr>
          <p:cNvPr id="12" name="그림 6" descr="image00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9" r="38516" b="7558"/>
          <a:stretch/>
        </p:blipFill>
        <p:spPr bwMode="auto">
          <a:xfrm>
            <a:off x="5143503" y="666579"/>
            <a:ext cx="4600572" cy="536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150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-10474"/>
            <a:ext cx="12192000" cy="337155"/>
          </a:xfrm>
        </p:spPr>
        <p:txBody>
          <a:bodyPr>
            <a:normAutofit fontScale="90000"/>
          </a:bodyPr>
          <a:lstStyle/>
          <a:p>
            <a:r>
              <a:rPr lang="ko-KR" altLang="en-US" sz="1800" b="1" dirty="0" smtClean="0"/>
              <a:t>크리스마스 성</a:t>
            </a:r>
            <a:endParaRPr lang="ko-KR" altLang="en-US" sz="1800" b="1" dirty="0"/>
          </a:p>
        </p:txBody>
      </p:sp>
      <p:grpSp>
        <p:nvGrpSpPr>
          <p:cNvPr id="9" name="그룹 8"/>
          <p:cNvGrpSpPr/>
          <p:nvPr/>
        </p:nvGrpSpPr>
        <p:grpSpPr>
          <a:xfrm>
            <a:off x="409575" y="471487"/>
            <a:ext cx="9440677" cy="5691188"/>
            <a:chOff x="409575" y="471487"/>
            <a:chExt cx="9440677" cy="5691188"/>
          </a:xfrm>
        </p:grpSpPr>
        <p:pic>
          <p:nvPicPr>
            <p:cNvPr id="10" name="그림 1" descr="image00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8" t="9691" r="4991" b="10457"/>
            <a:stretch/>
          </p:blipFill>
          <p:spPr bwMode="auto">
            <a:xfrm>
              <a:off x="409575" y="471487"/>
              <a:ext cx="9440677" cy="5691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1181099" y="1466850"/>
              <a:ext cx="3653669" cy="36976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메리 크리스마스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~!</a:t>
              </a:r>
            </a:p>
            <a:p>
              <a:r>
                <a:rPr lang="ko-KR" altLang="en-US" sz="1000">
                  <a:solidFill>
                    <a:schemeClr val="accent2">
                      <a:lumMod val="75000"/>
                    </a:schemeClr>
                  </a:solidFill>
                </a:rPr>
                <a:t>드베르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 </a:t>
              </a:r>
              <a:r>
                <a:rPr lang="ko-KR" altLang="en-US" sz="1000">
                  <a:solidFill>
                    <a:schemeClr val="accent2">
                      <a:lumMod val="75000"/>
                    </a:schemeClr>
                  </a:solidFill>
                </a:rPr>
                <a:t>본국에서의 크리스마스는 즐거운지 궁금하군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</a:p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오늘은 특별히 이 곳 </a:t>
              </a:r>
              <a:r>
                <a:rPr lang="ko-KR" altLang="en-US" sz="1000" dirty="0" err="1">
                  <a:solidFill>
                    <a:schemeClr val="accent2">
                      <a:lumMod val="75000"/>
                    </a:schemeClr>
                  </a:solidFill>
                </a:rPr>
                <a:t>산타를</a:t>
              </a:r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 통해 이 편지를 전하네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 </a:t>
              </a:r>
              <a:r>
                <a:rPr lang="ko-KR" altLang="en-US" sz="1000">
                  <a:solidFill>
                    <a:schemeClr val="accent2">
                      <a:lumMod val="75000"/>
                    </a:schemeClr>
                  </a:solidFill>
                </a:rPr>
                <a:t>부디 제때 이 편지가 도착 하기를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…</a:t>
              </a:r>
            </a:p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지난번 잃었던 물자들은 다행히 이곳 도움으로 충당할 수 있었네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 </a:t>
              </a:r>
              <a:r>
                <a:rPr lang="ko-KR" altLang="en-US" sz="1000">
                  <a:solidFill>
                    <a:schemeClr val="accent2">
                      <a:lumMod val="75000"/>
                    </a:schemeClr>
                  </a:solidFill>
                </a:rPr>
                <a:t>이제 크리스마스 시즌이 지나고 나면 바로 원래 목적지였던 불화산 섬으로 떠나려고 하네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</a:p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이곳 크리스마스 섬은 크리스마스가 다가올 때면 온갖 마법들로 거리거리 마다 신기한 일들이 많이 벌어지지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 </a:t>
              </a:r>
              <a:r>
                <a:rPr lang="ko-KR" altLang="en-US" sz="1000">
                  <a:solidFill>
                    <a:schemeClr val="accent2">
                      <a:lumMod val="75000"/>
                    </a:schemeClr>
                  </a:solidFill>
                </a:rPr>
                <a:t>사슴이 하늘을 날고 나무가 살아 움직이고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, </a:t>
              </a:r>
              <a:r>
                <a:rPr lang="ko-KR" altLang="en-US" sz="1000">
                  <a:solidFill>
                    <a:schemeClr val="accent2">
                      <a:lumMod val="75000"/>
                    </a:schemeClr>
                  </a:solidFill>
                </a:rPr>
                <a:t>장남감 공장이 저 스스로 움직이고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…</a:t>
              </a:r>
            </a:p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특히나 나는 다른 것보다 재잘거리며 스스로 움직이던 꼬마 나무가 매우 인상적이었네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</a:p>
            <a:p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‘</a:t>
              </a:r>
              <a:r>
                <a:rPr lang="ko-KR" altLang="en-US" sz="1000">
                  <a:solidFill>
                    <a:schemeClr val="accent2">
                      <a:lumMod val="75000"/>
                    </a:schemeClr>
                  </a:solidFill>
                </a:rPr>
                <a:t>크리’ 라 불리던 이 나무는 특별히 산타가 고른 크리스마스 트리 묘목에 아이들의 순수한 마음이 깃들어져서 만들어 지는데 세상의 순수한 아이들이 많아 질 수록 더 많은 나무들이 만들어진다고 하더군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</a:p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여기 자료를 첨부해서 보내니 연구에 참고가 되길 바라네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</a:p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그럼 즐거운 크리스마스 되게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182225" y="1025115"/>
              <a:ext cx="1651414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accent2">
                      <a:lumMod val="75000"/>
                    </a:schemeClr>
                  </a:solidFill>
                </a:rPr>
                <a:t>크리스마스 성</a:t>
              </a:r>
            </a:p>
          </p:txBody>
        </p:sp>
      </p:grpSp>
      <p:pic>
        <p:nvPicPr>
          <p:cNvPr id="8" name="그림 6" descr="image00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0" r="5235" b="7558"/>
          <a:stretch/>
        </p:blipFill>
        <p:spPr bwMode="auto">
          <a:xfrm>
            <a:off x="5152074" y="704505"/>
            <a:ext cx="4567154" cy="5324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7886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-10474"/>
            <a:ext cx="12192000" cy="337155"/>
          </a:xfrm>
        </p:spPr>
        <p:txBody>
          <a:bodyPr>
            <a:normAutofit fontScale="90000"/>
          </a:bodyPr>
          <a:lstStyle/>
          <a:p>
            <a:r>
              <a:rPr lang="ko-KR" altLang="en-US" sz="1800" b="1" dirty="0" err="1" smtClean="0"/>
              <a:t>불화산섬</a:t>
            </a:r>
            <a:endParaRPr lang="ko-KR" altLang="en-US" sz="1800" b="1" dirty="0"/>
          </a:p>
        </p:txBody>
      </p:sp>
      <p:grpSp>
        <p:nvGrpSpPr>
          <p:cNvPr id="9" name="그룹 8"/>
          <p:cNvGrpSpPr/>
          <p:nvPr/>
        </p:nvGrpSpPr>
        <p:grpSpPr>
          <a:xfrm>
            <a:off x="409575" y="471487"/>
            <a:ext cx="9440677" cy="5691188"/>
            <a:chOff x="409575" y="471487"/>
            <a:chExt cx="9440677" cy="5691188"/>
          </a:xfrm>
        </p:grpSpPr>
        <p:pic>
          <p:nvPicPr>
            <p:cNvPr id="10" name="그림 1" descr="image00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8" t="9691" r="4991" b="10457"/>
            <a:stretch/>
          </p:blipFill>
          <p:spPr bwMode="auto">
            <a:xfrm>
              <a:off x="409575" y="471487"/>
              <a:ext cx="9440677" cy="5691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1181099" y="1466850"/>
              <a:ext cx="3653669" cy="36976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나의 형제 </a:t>
              </a:r>
              <a:r>
                <a:rPr lang="ko-KR" altLang="en-US" sz="1000" dirty="0" err="1">
                  <a:solidFill>
                    <a:schemeClr val="accent2">
                      <a:lumMod val="75000"/>
                    </a:schemeClr>
                  </a:solidFill>
                </a:rPr>
                <a:t>드베르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 </a:t>
              </a:r>
              <a:r>
                <a:rPr lang="ko-KR" altLang="en-US" sz="1000">
                  <a:solidFill>
                    <a:schemeClr val="accent2">
                      <a:lumMod val="75000"/>
                    </a:schemeClr>
                  </a:solidFill>
                </a:rPr>
                <a:t>지금 본국은 한창 날이 추울 때겠군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</a:p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우리는 </a:t>
              </a:r>
              <a:r>
                <a:rPr lang="ko-KR" altLang="en-US" sz="1000" dirty="0" err="1">
                  <a:solidFill>
                    <a:schemeClr val="accent2">
                      <a:lumMod val="75000"/>
                    </a:schemeClr>
                  </a:solidFill>
                </a:rPr>
                <a:t>불화산</a:t>
              </a:r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 섬에서 열사병에 시달리고 있다네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 </a:t>
              </a:r>
              <a:r>
                <a:rPr lang="ko-KR" altLang="en-US" sz="1000">
                  <a:solidFill>
                    <a:schemeClr val="accent2">
                      <a:lumMod val="75000"/>
                    </a:schemeClr>
                  </a:solidFill>
                </a:rPr>
                <a:t>벌써 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3</a:t>
              </a:r>
              <a:r>
                <a:rPr lang="ko-KR" altLang="en-US" sz="1000">
                  <a:solidFill>
                    <a:schemeClr val="accent2">
                      <a:lumMod val="75000"/>
                    </a:schemeClr>
                  </a:solidFill>
                </a:rPr>
                <a:t>명이 쓰러져서 곧 이곳을 떠나야 할 것 같아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</a:p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이곳 </a:t>
              </a:r>
              <a:r>
                <a:rPr lang="ko-KR" altLang="en-US" sz="1000" dirty="0" err="1">
                  <a:solidFill>
                    <a:schemeClr val="accent2">
                      <a:lumMod val="75000"/>
                    </a:schemeClr>
                  </a:solidFill>
                </a:rPr>
                <a:t>불화산섬</a:t>
              </a:r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 ‘</a:t>
              </a:r>
              <a:r>
                <a:rPr lang="ko-KR" altLang="en-US" sz="1000" dirty="0" err="1">
                  <a:solidFill>
                    <a:schemeClr val="accent2">
                      <a:lumMod val="75000"/>
                    </a:schemeClr>
                  </a:solidFill>
                </a:rPr>
                <a:t>아그니아</a:t>
              </a:r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’는 화산이 지금도 활발히 활동하는 지역으로 말 그대로 불바다를 볼 수 있는 곳이지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 </a:t>
              </a:r>
              <a:r>
                <a:rPr lang="ko-KR" altLang="en-US" sz="1000">
                  <a:solidFill>
                    <a:schemeClr val="accent2">
                      <a:lumMod val="75000"/>
                    </a:schemeClr>
                  </a:solidFill>
                </a:rPr>
                <a:t>이곳에는 불의 악마라는 뜻의 ‘이프리트’ 혹은 줄여서 ‘이프’ 라는 종족이 살고 있네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 </a:t>
              </a:r>
              <a:r>
                <a:rPr lang="en-US" altLang="ko-KR" sz="1000" dirty="0" smtClean="0">
                  <a:solidFill>
                    <a:schemeClr val="accent2">
                      <a:lumMod val="75000"/>
                    </a:schemeClr>
                  </a:solidFill>
                </a:rPr>
                <a:t>(</a:t>
              </a:r>
              <a:r>
                <a:rPr lang="ko-KR" altLang="en-US" sz="1000" smtClean="0">
                  <a:solidFill>
                    <a:schemeClr val="accent2">
                      <a:lumMod val="75000"/>
                    </a:schemeClr>
                  </a:solidFill>
                </a:rPr>
                <a:t>진짜 </a:t>
              </a:r>
              <a:r>
                <a:rPr lang="ko-KR" altLang="en-US" sz="1000">
                  <a:solidFill>
                    <a:schemeClr val="accent2">
                      <a:lumMod val="75000"/>
                    </a:schemeClr>
                  </a:solidFill>
                </a:rPr>
                <a:t>악마는 아니고 단지 말만 그럴 </a:t>
              </a:r>
              <a:r>
                <a:rPr lang="ko-KR" altLang="en-US" sz="1000" smtClean="0">
                  <a:solidFill>
                    <a:schemeClr val="accent2">
                      <a:lumMod val="75000"/>
                    </a:schemeClr>
                  </a:solidFill>
                </a:rPr>
                <a:t>뿐이네</a:t>
              </a:r>
              <a:r>
                <a:rPr lang="en-US" altLang="ko-KR" sz="1000" dirty="0" smtClean="0">
                  <a:solidFill>
                    <a:schemeClr val="accent2">
                      <a:lumMod val="75000"/>
                    </a:schemeClr>
                  </a:solidFill>
                </a:rPr>
                <a:t>)</a:t>
              </a:r>
              <a:endParaRPr lang="en-US" altLang="ko-KR" sz="1000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이들은 이 지옥 같은 환경에서 살기에 최적화된 이들로 나는 이들은 오래 전 사라졌다는 </a:t>
              </a:r>
              <a:r>
                <a:rPr lang="ko-KR" altLang="en-US" sz="1000" dirty="0" err="1">
                  <a:solidFill>
                    <a:schemeClr val="accent2">
                      <a:lumMod val="75000"/>
                    </a:schemeClr>
                  </a:solidFill>
                </a:rPr>
                <a:t>샐러맨더의</a:t>
              </a:r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 후손이라 예상하고 있네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  <a:b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ko-KR" altLang="en-US" sz="1000">
                  <a:solidFill>
                    <a:schemeClr val="accent2">
                      <a:lumMod val="75000"/>
                    </a:schemeClr>
                  </a:solidFill>
                </a:rPr>
                <a:t>이 섬 화산 활동 시작할 때와 샐러맨더들이 자취를 감추기 시작한 시대가 같고 고대 문헌의 샐러맨더들에 대한 묘사와 현재 이들의 모습이 일치한 것이 그 증거지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</a:p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아마 과거 유랑 하던 </a:t>
              </a:r>
              <a:r>
                <a:rPr lang="ko-KR" altLang="en-US" sz="1000" dirty="0" err="1">
                  <a:solidFill>
                    <a:schemeClr val="accent2">
                      <a:lumMod val="75000"/>
                    </a:schemeClr>
                  </a:solidFill>
                </a:rPr>
                <a:t>샐러맨더가</a:t>
              </a:r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 활화산 활동으로 만들어진 이 섬에 정착하면서 지금의 모습으로 진화했을 거라 생각되네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</a:p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여기 이들에 대한 자료를 보내겠네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 </a:t>
              </a:r>
              <a:r>
                <a:rPr lang="ko-KR" altLang="en-US" sz="1000">
                  <a:solidFill>
                    <a:schemeClr val="accent2">
                      <a:lumMod val="75000"/>
                    </a:schemeClr>
                  </a:solidFill>
                </a:rPr>
                <a:t>그럼 건강하게나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53934" y="1025115"/>
              <a:ext cx="110799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ko-KR" altLang="en-US" b="1" dirty="0" err="1">
                  <a:solidFill>
                    <a:schemeClr val="accent2">
                      <a:lumMod val="75000"/>
                    </a:schemeClr>
                  </a:solidFill>
                </a:rPr>
                <a:t>불화산섬</a:t>
              </a:r>
              <a:endParaRPr lang="ko-KR" altLang="en-US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pic>
        <p:nvPicPr>
          <p:cNvPr id="8" name="그림 7" descr="image00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031" b="7191"/>
          <a:stretch/>
        </p:blipFill>
        <p:spPr bwMode="auto">
          <a:xfrm>
            <a:off x="5136971" y="656524"/>
            <a:ext cx="4540900" cy="5344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7386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-10474"/>
            <a:ext cx="12192000" cy="337155"/>
          </a:xfrm>
        </p:spPr>
        <p:txBody>
          <a:bodyPr>
            <a:normAutofit fontScale="90000"/>
          </a:bodyPr>
          <a:lstStyle/>
          <a:p>
            <a:r>
              <a:rPr lang="ko-KR" altLang="en-US" sz="1800" b="1" dirty="0" err="1" smtClean="0"/>
              <a:t>초코</a:t>
            </a:r>
            <a:r>
              <a:rPr lang="ko-KR" altLang="en-US" sz="1800" b="1" dirty="0" smtClean="0"/>
              <a:t> 섬</a:t>
            </a:r>
            <a:endParaRPr lang="ko-KR" altLang="en-US" sz="1800" b="1" dirty="0"/>
          </a:p>
        </p:txBody>
      </p:sp>
      <p:grpSp>
        <p:nvGrpSpPr>
          <p:cNvPr id="8" name="그룹 7"/>
          <p:cNvGrpSpPr/>
          <p:nvPr/>
        </p:nvGrpSpPr>
        <p:grpSpPr>
          <a:xfrm>
            <a:off x="409575" y="471487"/>
            <a:ext cx="9440677" cy="5691188"/>
            <a:chOff x="409575" y="471487"/>
            <a:chExt cx="9440677" cy="5691188"/>
          </a:xfrm>
        </p:grpSpPr>
        <p:pic>
          <p:nvPicPr>
            <p:cNvPr id="9" name="그림 1" descr="image00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8" t="9691" r="4991" b="10457"/>
            <a:stretch/>
          </p:blipFill>
          <p:spPr bwMode="auto">
            <a:xfrm>
              <a:off x="409575" y="471487"/>
              <a:ext cx="9440677" cy="5691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81099" y="1466850"/>
              <a:ext cx="3653669" cy="36976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친애하는 </a:t>
              </a:r>
              <a:r>
                <a:rPr lang="ko-KR" altLang="en-US" sz="1000" dirty="0" err="1">
                  <a:solidFill>
                    <a:schemeClr val="accent2">
                      <a:lumMod val="75000"/>
                    </a:schemeClr>
                  </a:solidFill>
                </a:rPr>
                <a:t>드베르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 </a:t>
              </a:r>
              <a:r>
                <a:rPr lang="ko-KR" altLang="en-US" sz="1000">
                  <a:solidFill>
                    <a:schemeClr val="accent2">
                      <a:lumMod val="75000"/>
                    </a:schemeClr>
                  </a:solidFill>
                </a:rPr>
                <a:t>이제 우리의 탐험도 막바지에 다다랐구만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…</a:t>
              </a:r>
            </a:p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우리는 지금 다음 목적지인 </a:t>
              </a:r>
              <a:r>
                <a:rPr lang="ko-KR" altLang="en-US" sz="1000" dirty="0" err="1">
                  <a:solidFill>
                    <a:schemeClr val="accent2">
                      <a:lumMod val="75000"/>
                    </a:schemeClr>
                  </a:solidFill>
                </a:rPr>
                <a:t>천공섬을</a:t>
              </a:r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 찾아 </a:t>
              </a:r>
              <a:r>
                <a:rPr lang="ko-KR" altLang="en-US" sz="1000" dirty="0" err="1">
                  <a:solidFill>
                    <a:schemeClr val="accent2">
                      <a:lumMod val="75000"/>
                    </a:schemeClr>
                  </a:solidFill>
                </a:rPr>
                <a:t>불화산섬에서</a:t>
              </a:r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 서쪽으로 이동 중 ‘이오’ 또는 초콜릿 섬이라 불리는 곳에 정박했네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</a:p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이곳은 섬 자체가 달콤한 초콜릿으로 만들어져 있는 곳이라네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 </a:t>
              </a:r>
              <a:r>
                <a:rPr lang="ko-KR" altLang="en-US" sz="1000">
                  <a:solidFill>
                    <a:schemeClr val="accent2">
                      <a:lumMod val="75000"/>
                    </a:schemeClr>
                  </a:solidFill>
                </a:rPr>
                <a:t>이곳 전설에 의하면 사랑의 신 큐피트가 자신의 추종자들에게 선물로 내려준 섬이라고 하더군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</a:p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이곳은 초콜릿 섬이라는 이명답게 전 세계 초콜릿의 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60% </a:t>
              </a:r>
              <a:r>
                <a:rPr lang="ko-KR" altLang="en-US" sz="1000">
                  <a:solidFill>
                    <a:schemeClr val="accent2">
                      <a:lumMod val="75000"/>
                    </a:schemeClr>
                  </a:solidFill>
                </a:rPr>
                <a:t>이상을 이곳에서 만들지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 </a:t>
              </a:r>
              <a:r>
                <a:rPr lang="ko-KR" altLang="en-US" sz="1000">
                  <a:solidFill>
                    <a:schemeClr val="accent2">
                      <a:lumMod val="75000"/>
                    </a:schemeClr>
                  </a:solidFill>
                </a:rPr>
                <a:t>그 중 최고로 치는 것은 ‘음머’ 라는 소의 우유로 만든 ‘큐피트의 키스’인데 이곳 사람들의 말에 의하면 이 초콜릿으로 사랑을 고백하면 반드시 그 사랑은 이뤄진다고 하더군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</a:p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솔직히 나도 그 말을 다 믿는 것은 아니지만 실제 고백 성공 확률이 꽤나 높은 것을 보면 이 ‘</a:t>
              </a:r>
              <a:r>
                <a:rPr lang="ko-KR" altLang="en-US" sz="1000" dirty="0" err="1">
                  <a:solidFill>
                    <a:schemeClr val="accent2">
                      <a:lumMod val="75000"/>
                    </a:schemeClr>
                  </a:solidFill>
                </a:rPr>
                <a:t>음머</a:t>
              </a:r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’ 라는 소의 우유에 특별한 성분이 있는 듯 하이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…</a:t>
              </a:r>
              <a:b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ko-KR" altLang="en-US" sz="1000">
                  <a:solidFill>
                    <a:schemeClr val="accent2">
                      <a:lumMod val="75000"/>
                    </a:schemeClr>
                  </a:solidFill>
                </a:rPr>
                <a:t>이 곳에 오래 정박하기는 힘든 터라 이 소에 대해 자료를 많이 모으지는 못했지만 그나마 모은 자료라도 이렇게 보내네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 </a:t>
              </a:r>
            </a:p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그럼 다음에 또 연락하겠네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28474" y="1025115"/>
              <a:ext cx="95891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ko-KR" altLang="en-US" b="1" dirty="0" err="1">
                  <a:solidFill>
                    <a:schemeClr val="accent2">
                      <a:lumMod val="75000"/>
                    </a:schemeClr>
                  </a:solidFill>
                </a:rPr>
                <a:t>초코</a:t>
              </a:r>
              <a:r>
                <a:rPr lang="ko-KR" altLang="en-US" b="1" dirty="0">
                  <a:solidFill>
                    <a:schemeClr val="accent2">
                      <a:lumMod val="75000"/>
                    </a:schemeClr>
                  </a:solidFill>
                </a:rPr>
                <a:t> 섬</a:t>
              </a:r>
            </a:p>
          </p:txBody>
        </p:sp>
      </p:grpSp>
      <p:pic>
        <p:nvPicPr>
          <p:cNvPr id="12" name="그림 7" descr="image00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60" r="38671" b="7191"/>
          <a:stretch/>
        </p:blipFill>
        <p:spPr bwMode="auto">
          <a:xfrm>
            <a:off x="5129913" y="644525"/>
            <a:ext cx="4557012" cy="5363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1634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-10474"/>
            <a:ext cx="12192000" cy="337155"/>
          </a:xfrm>
        </p:spPr>
        <p:txBody>
          <a:bodyPr>
            <a:normAutofit fontScale="90000"/>
          </a:bodyPr>
          <a:lstStyle/>
          <a:p>
            <a:r>
              <a:rPr lang="ko-KR" altLang="en-US" sz="1800" b="1" dirty="0" smtClean="0"/>
              <a:t>캔디 섬</a:t>
            </a:r>
            <a:endParaRPr lang="ko-KR" altLang="en-US" sz="1800" b="1" dirty="0"/>
          </a:p>
        </p:txBody>
      </p:sp>
      <p:grpSp>
        <p:nvGrpSpPr>
          <p:cNvPr id="8" name="그룹 7"/>
          <p:cNvGrpSpPr/>
          <p:nvPr/>
        </p:nvGrpSpPr>
        <p:grpSpPr>
          <a:xfrm>
            <a:off x="409575" y="471487"/>
            <a:ext cx="9440677" cy="5691188"/>
            <a:chOff x="409575" y="471487"/>
            <a:chExt cx="9440677" cy="5691188"/>
          </a:xfrm>
        </p:grpSpPr>
        <p:pic>
          <p:nvPicPr>
            <p:cNvPr id="9" name="그림 1" descr="image00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8" t="9691" r="4991" b="10457"/>
            <a:stretch/>
          </p:blipFill>
          <p:spPr bwMode="auto">
            <a:xfrm>
              <a:off x="409575" y="471487"/>
              <a:ext cx="9440677" cy="5691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81099" y="1466850"/>
              <a:ext cx="3653669" cy="36976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이 항해에서 내가 가장 의지하는 동지 </a:t>
              </a:r>
              <a:r>
                <a:rPr lang="ko-KR" altLang="en-US" sz="1000" dirty="0" err="1">
                  <a:solidFill>
                    <a:schemeClr val="accent2">
                      <a:lumMod val="75000"/>
                    </a:schemeClr>
                  </a:solidFill>
                </a:rPr>
                <a:t>드베르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</a:p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우리는 이제 </a:t>
              </a:r>
              <a:r>
                <a:rPr lang="ko-KR" altLang="en-US" sz="1000" dirty="0" err="1">
                  <a:solidFill>
                    <a:schemeClr val="accent2">
                      <a:lumMod val="75000"/>
                    </a:schemeClr>
                  </a:solidFill>
                </a:rPr>
                <a:t>천공섬으로의</a:t>
              </a:r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 여정을 위해 </a:t>
              </a:r>
              <a:r>
                <a:rPr lang="ko-KR" altLang="en-US" sz="1000" dirty="0" err="1">
                  <a:solidFill>
                    <a:schemeClr val="accent2">
                      <a:lumMod val="75000"/>
                    </a:schemeClr>
                  </a:solidFill>
                </a:rPr>
                <a:t>초코</a:t>
              </a:r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 섬 서쪽 캔디 섬으로 왔네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</a:p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보통 </a:t>
              </a:r>
              <a:r>
                <a:rPr lang="ko-KR" altLang="en-US" sz="1000" dirty="0" err="1">
                  <a:solidFill>
                    <a:schemeClr val="accent2">
                      <a:lumMod val="75000"/>
                    </a:schemeClr>
                  </a:solidFill>
                </a:rPr>
                <a:t>천공섬에</a:t>
              </a:r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 가려면 이곳에서 열기구에 최소한의 인원과 물자만 싣고 올라가는 것이 일반적이지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 </a:t>
              </a:r>
              <a:r>
                <a:rPr lang="ko-KR" altLang="en-US" sz="1000">
                  <a:solidFill>
                    <a:schemeClr val="accent2">
                      <a:lumMod val="75000"/>
                    </a:schemeClr>
                  </a:solidFill>
                </a:rPr>
                <a:t>하지만 그런 방식으로는 천공섬에서 할 수 있는 연구도 매우 제한적이라 우리는 기존에 시도해보지 않았던 방법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, </a:t>
              </a:r>
              <a:r>
                <a:rPr lang="ko-KR" altLang="en-US" sz="1000">
                  <a:solidFill>
                    <a:schemeClr val="accent2">
                      <a:lumMod val="75000"/>
                    </a:schemeClr>
                  </a:solidFill>
                </a:rPr>
                <a:t>바로 용오름으로 우리 배 자체를 공중에 띄워 천공섬에 올라가려 하네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</a:p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일단 그러기 위해서는 훌륭한 장비들이 필요한데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… </a:t>
              </a:r>
              <a:r>
                <a:rPr lang="ko-KR" altLang="en-US" sz="1000">
                  <a:solidFill>
                    <a:schemeClr val="accent2">
                      <a:lumMod val="75000"/>
                    </a:schemeClr>
                  </a:solidFill>
                </a:rPr>
                <a:t>이곳 캔디 섬이야 기계 공학이 유명한 섬이니 어지간한 장비들을 손쉽게 구할 수 있지만 용오름 바람을 계산해주는 위한 로봇이 필요한데 이게 가격이 만만치가 않아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,</a:t>
              </a:r>
            </a:p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때문에 이렇게 자네에게 지원을 부탁하니 부디 우리를 조금만 더 도와주게나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</a:p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물론 이 도전이 무모하게 보이겠지만 이 도전에 성공할 경우 우리 인류가 얻게 될 그 무한한 가치들을 생각해주게나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</a:p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그럼 여기 필요한 로봇의 자세한 제원을 첨부하니 참고 바라네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69350" y="1025115"/>
              <a:ext cx="877163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ko-KR" altLang="en-US" b="1" dirty="0" err="1">
                  <a:solidFill>
                    <a:schemeClr val="accent2">
                      <a:lumMod val="75000"/>
                    </a:schemeClr>
                  </a:solidFill>
                </a:rPr>
                <a:t>캔디섬</a:t>
              </a:r>
              <a:endParaRPr lang="ko-KR" altLang="en-US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pic>
        <p:nvPicPr>
          <p:cNvPr id="12" name="그림 7" descr="image00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2" r="5389" b="7191"/>
          <a:stretch/>
        </p:blipFill>
        <p:spPr bwMode="auto">
          <a:xfrm>
            <a:off x="5129913" y="654051"/>
            <a:ext cx="4551094" cy="535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4776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-10474"/>
            <a:ext cx="12192000" cy="337155"/>
          </a:xfrm>
        </p:spPr>
        <p:txBody>
          <a:bodyPr>
            <a:normAutofit fontScale="90000"/>
          </a:bodyPr>
          <a:lstStyle/>
          <a:p>
            <a:r>
              <a:rPr lang="ko-KR" altLang="en-US" sz="1800" b="1" dirty="0" err="1" smtClean="0"/>
              <a:t>천공섬</a:t>
            </a:r>
            <a:endParaRPr lang="ko-KR" altLang="en-US" sz="1800" b="1" dirty="0"/>
          </a:p>
        </p:txBody>
      </p:sp>
      <p:grpSp>
        <p:nvGrpSpPr>
          <p:cNvPr id="8" name="그룹 7"/>
          <p:cNvGrpSpPr/>
          <p:nvPr/>
        </p:nvGrpSpPr>
        <p:grpSpPr>
          <a:xfrm>
            <a:off x="409575" y="471487"/>
            <a:ext cx="9440677" cy="5691188"/>
            <a:chOff x="409575" y="471487"/>
            <a:chExt cx="9440677" cy="5691188"/>
          </a:xfrm>
        </p:grpSpPr>
        <p:pic>
          <p:nvPicPr>
            <p:cNvPr id="9" name="그림 1" descr="image00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8" t="9691" r="4991" b="10457"/>
            <a:stretch/>
          </p:blipFill>
          <p:spPr bwMode="auto">
            <a:xfrm>
              <a:off x="409575" y="471487"/>
              <a:ext cx="9440677" cy="5691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81099" y="1466850"/>
              <a:ext cx="3653669" cy="36976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오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! </a:t>
              </a:r>
              <a:r>
                <a:rPr lang="ko-KR" altLang="en-US" sz="1000">
                  <a:solidFill>
                    <a:schemeClr val="accent2">
                      <a:lumMod val="75000"/>
                    </a:schemeClr>
                  </a:solidFill>
                </a:rPr>
                <a:t>드베르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! </a:t>
              </a:r>
              <a:r>
                <a:rPr lang="ko-KR" altLang="en-US" sz="1000">
                  <a:solidFill>
                    <a:schemeClr val="accent2">
                      <a:lumMod val="75000"/>
                    </a:schemeClr>
                  </a:solidFill>
                </a:rPr>
                <a:t>자네의 지원 덕에 우리는 천공 섬 등정 할 수 있었네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 </a:t>
              </a:r>
              <a:r>
                <a:rPr lang="ko-KR" altLang="en-US" sz="1000">
                  <a:solidFill>
                    <a:schemeClr val="accent2">
                      <a:lumMod val="75000"/>
                    </a:schemeClr>
                  </a:solidFill>
                </a:rPr>
                <a:t>정말 감사하네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</a:p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이 천공 섬은 인류의 손길이 거의 닿지 않은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, </a:t>
              </a:r>
              <a:r>
                <a:rPr lang="ko-KR" altLang="en-US" sz="1000">
                  <a:solidFill>
                    <a:schemeClr val="accent2">
                      <a:lumMod val="75000"/>
                    </a:schemeClr>
                  </a:solidFill>
                </a:rPr>
                <a:t>온갖 신비로 가득 찬 섬이지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 </a:t>
              </a:r>
            </a:p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이곳엔 우리가 연구해야 할 많은 존재 들이 있으나 나는 강아지 머리에 식물 몸을 한 ‘</a:t>
              </a:r>
              <a:r>
                <a:rPr lang="ko-KR" altLang="en-US" sz="1000" dirty="0" err="1">
                  <a:solidFill>
                    <a:schemeClr val="accent2">
                      <a:lumMod val="75000"/>
                    </a:schemeClr>
                  </a:solidFill>
                </a:rPr>
                <a:t>아루</a:t>
              </a:r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‘ 라는 생물에 흥미가 갔다네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</a:p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이 생물은 엄연히 광합성 할 수 있는 ‘식물’</a:t>
              </a:r>
              <a:r>
                <a:rPr lang="ko-KR" altLang="en-US" sz="1000" dirty="0" err="1">
                  <a:solidFill>
                    <a:schemeClr val="accent2">
                      <a:lumMod val="75000"/>
                    </a:schemeClr>
                  </a:solidFill>
                </a:rPr>
                <a:t>로</a:t>
              </a:r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 크기는 대충 손바닥보다 조금 더 크다네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 </a:t>
              </a:r>
              <a:r>
                <a:rPr lang="ko-KR" altLang="en-US" sz="1000">
                  <a:solidFill>
                    <a:schemeClr val="accent2">
                      <a:lumMod val="75000"/>
                    </a:schemeClr>
                  </a:solidFill>
                </a:rPr>
                <a:t>겨울에는 일반 식물처럼 가만히 동면을 취하지만 봄부터는 동물처럼 자기 스스로 움직여 양지 바른 곳을 찾아 광합성을 하거나 벌레나 작은 새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, </a:t>
              </a:r>
              <a:r>
                <a:rPr lang="ko-KR" altLang="en-US" sz="1000">
                  <a:solidFill>
                    <a:schemeClr val="accent2">
                      <a:lumMod val="75000"/>
                    </a:schemeClr>
                  </a:solidFill>
                </a:rPr>
                <a:t>쥐등을 사냥해 영양분을 얻지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 </a:t>
              </a:r>
              <a:r>
                <a:rPr lang="ko-KR" altLang="en-US" sz="1000">
                  <a:solidFill>
                    <a:schemeClr val="accent2">
                      <a:lumMod val="75000"/>
                    </a:schemeClr>
                  </a:solidFill>
                </a:rPr>
                <a:t>이 생물의 뿌리는 사실 상 몸을 지지하는 형태로만 쓰이고 물은 머리로 보이는 부분을 통해 섭취한다네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</a:p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일반적으로 </a:t>
              </a:r>
              <a:r>
                <a:rPr lang="ko-KR" altLang="en-US" sz="1000" dirty="0" err="1">
                  <a:solidFill>
                    <a:schemeClr val="accent2">
                      <a:lumMod val="75000"/>
                    </a:schemeClr>
                  </a:solidFill>
                </a:rPr>
                <a:t>아루는</a:t>
              </a:r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 다른 식물처럼 몸 전체가 초록빛을 띄지만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, </a:t>
              </a:r>
              <a:r>
                <a:rPr lang="ko-KR" altLang="en-US" sz="1000">
                  <a:solidFill>
                    <a:schemeClr val="accent2">
                      <a:lumMod val="75000"/>
                    </a:schemeClr>
                  </a:solidFill>
                </a:rPr>
                <a:t>봄철 특히 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4</a:t>
              </a:r>
              <a:r>
                <a:rPr lang="ko-KR" altLang="en-US" sz="1000">
                  <a:solidFill>
                    <a:schemeClr val="accent2">
                      <a:lumMod val="75000"/>
                    </a:schemeClr>
                  </a:solidFill>
                </a:rPr>
                <a:t>월 중순경에는 짝짓기 시기가 되면서 자신의 얼굴을 꽃처럼 울긋불긋하게 만들어 상대를 유혹한다고 하더군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</a:p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아무튼 이곳에서 지내면서 모은 자료를 첨부하겠네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69350" y="1025115"/>
              <a:ext cx="877163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ko-KR" altLang="en-US" b="1" dirty="0" err="1">
                  <a:solidFill>
                    <a:schemeClr val="accent2">
                      <a:lumMod val="75000"/>
                    </a:schemeClr>
                  </a:solidFill>
                </a:rPr>
                <a:t>천공섬</a:t>
              </a:r>
              <a:endParaRPr lang="ko-KR" altLang="en-US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pic>
        <p:nvPicPr>
          <p:cNvPr id="12" name="그림 7" descr="image00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2" r="5389" b="7191"/>
          <a:stretch/>
        </p:blipFill>
        <p:spPr bwMode="auto">
          <a:xfrm>
            <a:off x="5129913" y="654051"/>
            <a:ext cx="4551094" cy="535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그림 8" descr="image008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62" b="7483"/>
          <a:stretch/>
        </p:blipFill>
        <p:spPr bwMode="auto">
          <a:xfrm>
            <a:off x="5129913" y="654051"/>
            <a:ext cx="4641960" cy="535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3260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-10474"/>
            <a:ext cx="12192000" cy="337155"/>
          </a:xfrm>
        </p:spPr>
        <p:txBody>
          <a:bodyPr>
            <a:normAutofit fontScale="90000"/>
          </a:bodyPr>
          <a:lstStyle/>
          <a:p>
            <a:r>
              <a:rPr lang="ko-KR" altLang="en-US" sz="1800" b="1" dirty="0" err="1" smtClean="0"/>
              <a:t>거북섬</a:t>
            </a:r>
            <a:endParaRPr lang="ko-KR" altLang="en-US" sz="1800" b="1" dirty="0"/>
          </a:p>
        </p:txBody>
      </p:sp>
      <p:grpSp>
        <p:nvGrpSpPr>
          <p:cNvPr id="8" name="그룹 7"/>
          <p:cNvGrpSpPr/>
          <p:nvPr/>
        </p:nvGrpSpPr>
        <p:grpSpPr>
          <a:xfrm>
            <a:off x="409575" y="471487"/>
            <a:ext cx="9440677" cy="5691188"/>
            <a:chOff x="409575" y="471487"/>
            <a:chExt cx="9440677" cy="5691188"/>
          </a:xfrm>
        </p:grpSpPr>
        <p:pic>
          <p:nvPicPr>
            <p:cNvPr id="9" name="그림 1" descr="image00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8" t="9691" r="4991" b="10457"/>
            <a:stretch/>
          </p:blipFill>
          <p:spPr bwMode="auto">
            <a:xfrm>
              <a:off x="409575" y="471487"/>
              <a:ext cx="9440677" cy="5691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81099" y="1466850"/>
              <a:ext cx="3653669" cy="36976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나의 오랜 벗 </a:t>
              </a:r>
              <a:r>
                <a:rPr lang="ko-KR" altLang="en-US" sz="1000" dirty="0" err="1">
                  <a:solidFill>
                    <a:schemeClr val="accent2">
                      <a:lumMod val="75000"/>
                    </a:schemeClr>
                  </a:solidFill>
                </a:rPr>
                <a:t>드베르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</a:p>
            <a:p>
              <a:r>
                <a:rPr lang="ko-KR" altLang="en-US" sz="1000">
                  <a:solidFill>
                    <a:schemeClr val="accent2">
                      <a:lumMod val="75000"/>
                    </a:schemeClr>
                  </a:solidFill>
                </a:rPr>
                <a:t>이제 이 여정도 거의 막바지에 다다랐군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 </a:t>
              </a:r>
              <a:r>
                <a:rPr lang="ko-KR" altLang="en-US" sz="1000">
                  <a:solidFill>
                    <a:schemeClr val="accent2">
                      <a:lumMod val="75000"/>
                    </a:schemeClr>
                  </a:solidFill>
                </a:rPr>
                <a:t>그동안 많은 곳을 돌아다녔지만 아직도 이 바다에서 떠나고 싶지 않으이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…</a:t>
              </a:r>
            </a:p>
            <a:p>
              <a:r>
                <a:rPr lang="ko-KR" altLang="en-US" sz="1000" dirty="0" err="1">
                  <a:solidFill>
                    <a:schemeClr val="accent2">
                      <a:lumMod val="75000"/>
                    </a:schemeClr>
                  </a:solidFill>
                </a:rPr>
                <a:t>여튼</a:t>
              </a:r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 우리는 이제 천공 섬에서 내려와 </a:t>
              </a:r>
              <a:r>
                <a:rPr lang="ko-KR" altLang="en-US" sz="1000" dirty="0" err="1">
                  <a:solidFill>
                    <a:schemeClr val="accent2">
                      <a:lumMod val="75000"/>
                    </a:schemeClr>
                  </a:solidFill>
                </a:rPr>
                <a:t>천공섬</a:t>
              </a:r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 북쪽 우리의 다음 목적지인 </a:t>
              </a:r>
              <a:r>
                <a:rPr lang="ko-KR" altLang="en-US" sz="1000" dirty="0" err="1">
                  <a:solidFill>
                    <a:schemeClr val="accent2">
                      <a:lumMod val="75000"/>
                    </a:schemeClr>
                  </a:solidFill>
                </a:rPr>
                <a:t>거북섬에</a:t>
              </a:r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 도착했다네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</a:p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이곳 </a:t>
              </a:r>
              <a:r>
                <a:rPr lang="ko-KR" altLang="en-US" sz="1000" dirty="0" err="1">
                  <a:solidFill>
                    <a:schemeClr val="accent2">
                      <a:lumMod val="75000"/>
                    </a:schemeClr>
                  </a:solidFill>
                </a:rPr>
                <a:t>거북섬은</a:t>
              </a:r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 이름 그대로 살아있는 거대 거북이의 등 위에 생태계가 만들어진 매우 특이한 섬이지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 </a:t>
              </a:r>
              <a:r>
                <a:rPr lang="ko-KR" altLang="en-US" sz="1000">
                  <a:solidFill>
                    <a:schemeClr val="accent2">
                      <a:lumMod val="75000"/>
                    </a:schemeClr>
                  </a:solidFill>
                </a:rPr>
                <a:t>이 거북섬 거북이의 학명은 ‘에이션트 바다 큰 거북’으로 보통 이렇게 섬으로 분류될 만큼 크게 자라는 경우가 매우 드물다고 하는데 이 거북만 좀 특별한 것 같네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 </a:t>
              </a:r>
              <a:r>
                <a:rPr lang="ko-KR" altLang="en-US" sz="1000">
                  <a:solidFill>
                    <a:schemeClr val="accent2">
                      <a:lumMod val="75000"/>
                    </a:schemeClr>
                  </a:solidFill>
                </a:rPr>
                <a:t>책에 따르면 현재 이 거북의 수명은 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1000</a:t>
              </a:r>
              <a:r>
                <a:rPr lang="ko-KR" altLang="en-US" sz="1000">
                  <a:solidFill>
                    <a:schemeClr val="accent2">
                      <a:lumMod val="75000"/>
                    </a:schemeClr>
                  </a:solidFill>
                </a:rPr>
                <a:t>년 이상이라 하더군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</a:p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이 </a:t>
              </a:r>
              <a:r>
                <a:rPr lang="ko-KR" altLang="en-US" sz="1000" dirty="0" err="1">
                  <a:solidFill>
                    <a:schemeClr val="accent2">
                      <a:lumMod val="75000"/>
                    </a:schemeClr>
                  </a:solidFill>
                </a:rPr>
                <a:t>에이션트</a:t>
              </a:r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 바다 큰 거북은 자신의 등에 사는 거주민들과 공생관계를 갖는데 자신의 등에 다른 생명들이 살도록 하는 대신 자신의 새끼도 자신의 등에 있는 산림에서 안전하게 양육시키지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</a:p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우리도 이 </a:t>
              </a:r>
              <a:r>
                <a:rPr lang="ko-KR" altLang="en-US" sz="1000" dirty="0" err="1">
                  <a:solidFill>
                    <a:schemeClr val="accent2">
                      <a:lumMod val="75000"/>
                    </a:schemeClr>
                  </a:solidFill>
                </a:rPr>
                <a:t>거북섬에</a:t>
              </a:r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 올랐을 때 이 거북의 새끼들을 만나 볼 수 있었네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</a:p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여기 자료를 보내니 연구에 참고되기 바라네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 </a:t>
              </a:r>
              <a:r>
                <a:rPr lang="ko-KR" altLang="en-US" sz="1000">
                  <a:solidFill>
                    <a:schemeClr val="accent2">
                      <a:lumMod val="75000"/>
                    </a:schemeClr>
                  </a:solidFill>
                </a:rPr>
                <a:t>그럼 잘 지내게나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69350" y="1025115"/>
              <a:ext cx="877163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ko-KR" altLang="en-US" b="1" dirty="0" err="1">
                  <a:solidFill>
                    <a:schemeClr val="accent2">
                      <a:lumMod val="75000"/>
                    </a:schemeClr>
                  </a:solidFill>
                </a:rPr>
                <a:t>거북섬</a:t>
              </a:r>
              <a:endParaRPr lang="ko-KR" altLang="en-US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pic>
        <p:nvPicPr>
          <p:cNvPr id="12" name="그림 7" descr="image00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2" r="5389" b="7191"/>
          <a:stretch/>
        </p:blipFill>
        <p:spPr bwMode="auto">
          <a:xfrm>
            <a:off x="5129913" y="654051"/>
            <a:ext cx="4551094" cy="535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그림 8" descr="image008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16" r="38046" b="7483"/>
          <a:stretch/>
        </p:blipFill>
        <p:spPr bwMode="auto">
          <a:xfrm>
            <a:off x="5129913" y="654051"/>
            <a:ext cx="4641960" cy="535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4686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-10474"/>
            <a:ext cx="12192000" cy="337155"/>
          </a:xfrm>
        </p:spPr>
        <p:txBody>
          <a:bodyPr>
            <a:normAutofit fontScale="90000"/>
          </a:bodyPr>
          <a:lstStyle/>
          <a:p>
            <a:r>
              <a:rPr lang="en-US" altLang="ko-KR" sz="1800" b="1" dirty="0"/>
              <a:t>UFO</a:t>
            </a:r>
            <a:r>
              <a:rPr lang="ko-KR" altLang="en-US" sz="1800" b="1" smtClean="0"/>
              <a:t>섬</a:t>
            </a:r>
            <a:endParaRPr lang="ko-KR" altLang="en-US" sz="1800" b="1" dirty="0"/>
          </a:p>
        </p:txBody>
      </p:sp>
      <p:grpSp>
        <p:nvGrpSpPr>
          <p:cNvPr id="8" name="그룹 7"/>
          <p:cNvGrpSpPr/>
          <p:nvPr/>
        </p:nvGrpSpPr>
        <p:grpSpPr>
          <a:xfrm>
            <a:off x="409575" y="471487"/>
            <a:ext cx="9479520" cy="5691188"/>
            <a:chOff x="409575" y="471487"/>
            <a:chExt cx="9479520" cy="5691188"/>
          </a:xfrm>
        </p:grpSpPr>
        <p:pic>
          <p:nvPicPr>
            <p:cNvPr id="9" name="그림 1" descr="image00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8" t="9691" r="4991" b="10457"/>
            <a:stretch/>
          </p:blipFill>
          <p:spPr bwMode="auto">
            <a:xfrm>
              <a:off x="409575" y="471487"/>
              <a:ext cx="9440677" cy="5691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81099" y="1466850"/>
              <a:ext cx="3653669" cy="36976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나의 형제 </a:t>
              </a:r>
              <a:r>
                <a:rPr lang="ko-KR" altLang="en-US" sz="1000" dirty="0" err="1">
                  <a:solidFill>
                    <a:schemeClr val="accent2">
                      <a:lumMod val="75000"/>
                    </a:schemeClr>
                  </a:solidFill>
                </a:rPr>
                <a:t>드베르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</a:p>
            <a:p>
              <a:r>
                <a:rPr lang="ko-KR" altLang="en-US" sz="1000">
                  <a:solidFill>
                    <a:schemeClr val="accent2">
                      <a:lumMod val="75000"/>
                    </a:schemeClr>
                  </a:solidFill>
                </a:rPr>
                <a:t>지금 나는 불화산섬 남쪽 어느 섬에 정박해 있네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 </a:t>
              </a:r>
              <a:r>
                <a:rPr lang="ko-KR" altLang="en-US" sz="1000">
                  <a:solidFill>
                    <a:schemeClr val="accent2">
                      <a:lumMod val="75000"/>
                    </a:schemeClr>
                  </a:solidFill>
                </a:rPr>
                <a:t>지금쯤 한참 본국으로 가고 있어야 하겠지만 항해 도중 이 섬에서 신기한 일이 벌어지는 것을 보고 이곳에 정박하게 됐네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</a:p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한 한달 전 쯤 이 섬을 지나고 있는데 이 섬 하늘에 거대한 은빛 접시가 떠 있더군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 </a:t>
              </a:r>
              <a:r>
                <a:rPr lang="ko-KR" altLang="en-US" sz="1000">
                  <a:solidFill>
                    <a:schemeClr val="accent2">
                      <a:lumMod val="75000"/>
                    </a:schemeClr>
                  </a:solidFill>
                </a:rPr>
                <a:t>그래서 우리는 보다 자세하게 알아보기 위해 바로 이 섬에 정박했지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</a:p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그 커다란 접시는 닥치는 대로 이 섬의 동식물들을 빨아들이다 다시 내려놓는 일을 반복하고 이내 작은 접시들을 내보내 이 섬을 샅샅이 조사하더군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 </a:t>
              </a:r>
              <a:r>
                <a:rPr lang="ko-KR" altLang="en-US" sz="1000">
                  <a:solidFill>
                    <a:schemeClr val="accent2">
                      <a:lumMod val="75000"/>
                    </a:schemeClr>
                  </a:solidFill>
                </a:rPr>
                <a:t>그렇게 한 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3</a:t>
              </a:r>
              <a:r>
                <a:rPr lang="ko-KR" altLang="en-US" sz="1000">
                  <a:solidFill>
                    <a:schemeClr val="accent2">
                      <a:lumMod val="75000"/>
                    </a:schemeClr>
                  </a:solidFill>
                </a:rPr>
                <a:t>주 정도 이 섬을 둘러보더니 다시 저 하늘 높이 날아가버렸네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</a:p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그들은 대체 누구였을까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?</a:t>
              </a:r>
            </a:p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일단 하늘의 거대한 접시가 하늘 저 멀리에서 땅으로 내려온 적이 없어 이렇다 할 자료는 없지만 대신 그 거대한 물체에서 나온 자그마한 물체들은 자세히 관찰할 기회가 있어 이렇게 자네에게 보내네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</a:p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그럼 이제 다음에는 본국에서 보세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24467" y="1025115"/>
              <a:ext cx="966931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2">
                      <a:lumMod val="75000"/>
                    </a:schemeClr>
                  </a:solidFill>
                </a:rPr>
                <a:t>UFO </a:t>
              </a:r>
              <a:r>
                <a:rPr lang="ko-KR" altLang="en-US" b="1">
                  <a:solidFill>
                    <a:schemeClr val="accent2">
                      <a:lumMod val="75000"/>
                    </a:schemeClr>
                  </a:solidFill>
                </a:rPr>
                <a:t>섬</a:t>
              </a:r>
            </a:p>
          </p:txBody>
        </p:sp>
        <p:pic>
          <p:nvPicPr>
            <p:cNvPr id="12" name="그림 5" descr="image005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146" b="7191"/>
            <a:stretch/>
          </p:blipFill>
          <p:spPr bwMode="auto">
            <a:xfrm>
              <a:off x="5129913" y="666750"/>
              <a:ext cx="4759182" cy="5429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" name="그림 8" descr="image008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20" r="4842" b="7483"/>
          <a:stretch/>
        </p:blipFill>
        <p:spPr bwMode="auto">
          <a:xfrm>
            <a:off x="5124271" y="666749"/>
            <a:ext cx="4705247" cy="5429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1349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-10474"/>
            <a:ext cx="12192000" cy="337155"/>
          </a:xfrm>
        </p:spPr>
        <p:txBody>
          <a:bodyPr>
            <a:normAutofit fontScale="90000"/>
          </a:bodyPr>
          <a:lstStyle/>
          <a:p>
            <a:r>
              <a:rPr lang="ko-KR" altLang="en-US" sz="1800" b="1" dirty="0" smtClean="0"/>
              <a:t>탐험 일지 </a:t>
            </a:r>
            <a:r>
              <a:rPr lang="ko-KR" altLang="en-US" sz="1800" b="1" dirty="0" err="1" smtClean="0"/>
              <a:t>엔티티</a:t>
            </a:r>
            <a:endParaRPr lang="ko-KR" altLang="en-US" sz="1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-1" y="331373"/>
            <a:ext cx="1219200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유저들이 </a:t>
            </a:r>
            <a:r>
              <a:rPr lang="ko-KR" altLang="en-US" sz="1000" dirty="0" err="1" smtClean="0"/>
              <a:t>블루오션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몬스터</a:t>
            </a:r>
            <a:r>
              <a:rPr lang="ko-KR" altLang="en-US" sz="1000" dirty="0" smtClean="0"/>
              <a:t> 컬렉션을 모두 모았을 경우 아래와 같이 그 동안 모았던 </a:t>
            </a:r>
            <a:r>
              <a:rPr lang="en-US" altLang="ko-KR" sz="1000" dirty="0" smtClean="0"/>
              <a:t>12</a:t>
            </a:r>
            <a:r>
              <a:rPr lang="ko-KR" altLang="en-US" sz="1000" smtClean="0"/>
              <a:t>개의 섬과 </a:t>
            </a:r>
            <a:r>
              <a:rPr lang="en-US" altLang="ko-KR" sz="1000" dirty="0" smtClean="0"/>
              <a:t>12</a:t>
            </a:r>
            <a:r>
              <a:rPr lang="ko-KR" altLang="en-US" sz="1000"/>
              <a:t> </a:t>
            </a:r>
            <a:r>
              <a:rPr lang="ko-KR" altLang="en-US" sz="1000" smtClean="0"/>
              <a:t>마리의 몬스터에 대한 탐험 일지를 왼쪽 아래와 같이 엔티티로 만들어 지급한다</a:t>
            </a:r>
            <a:r>
              <a:rPr lang="en-US" altLang="ko-KR" sz="1000" dirty="0" smtClean="0"/>
              <a:t>.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아래 </a:t>
            </a:r>
            <a:r>
              <a:rPr lang="ko-KR" altLang="en-US" sz="1000" dirty="0" err="1" smtClean="0"/>
              <a:t>엔티티를</a:t>
            </a:r>
            <a:r>
              <a:rPr lang="ko-KR" altLang="en-US" sz="1000" dirty="0" smtClean="0"/>
              <a:t> 클릭하면 오른쪽과 같이 책 </a:t>
            </a:r>
            <a:r>
              <a:rPr lang="en-US" altLang="ko-KR" sz="1000" dirty="0" smtClean="0"/>
              <a:t>UI</a:t>
            </a:r>
            <a:r>
              <a:rPr lang="ko-KR" altLang="en-US" sz="1000" smtClean="0"/>
              <a:t>가 나와서 각 섬 </a:t>
            </a:r>
            <a:r>
              <a:rPr lang="en-US" altLang="ko-KR" sz="1000" dirty="0" smtClean="0"/>
              <a:t>/ </a:t>
            </a:r>
            <a:r>
              <a:rPr lang="ko-KR" altLang="en-US" sz="1000" smtClean="0"/>
              <a:t>몬스터에 대한 탐험 일지를 볼 수 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삽화는 실제 모델링에 사용했었던 원화를 사용한다</a:t>
            </a:r>
            <a:r>
              <a:rPr lang="en-US" altLang="ko-KR" sz="1000" dirty="0" smtClean="0"/>
              <a:t>.</a:t>
            </a:r>
          </a:p>
        </p:txBody>
      </p:sp>
      <p:pic>
        <p:nvPicPr>
          <p:cNvPr id="3074" name="Picture 2" descr="http://file.thisisgame.com/upload/nboard/2010/11/08/20101108171921_628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0" y="1116203"/>
            <a:ext cx="504825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gameabout.com/uploads/www/news/20110831032824543e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7" r="16696"/>
          <a:stretch/>
        </p:blipFill>
        <p:spPr bwMode="auto">
          <a:xfrm>
            <a:off x="7521146" y="4268978"/>
            <a:ext cx="3756454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www.luxos.com/images/LUXOS-News/watches/7171/low_Longines_Museum_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8" t="39560" r="36921"/>
          <a:stretch/>
        </p:blipFill>
        <p:spPr bwMode="auto">
          <a:xfrm>
            <a:off x="398697" y="1875610"/>
            <a:ext cx="4069822" cy="397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5316930" y="361993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695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-10474"/>
            <a:ext cx="12192000" cy="337155"/>
          </a:xfrm>
        </p:spPr>
        <p:txBody>
          <a:bodyPr>
            <a:normAutofit fontScale="90000"/>
          </a:bodyPr>
          <a:lstStyle/>
          <a:p>
            <a:r>
              <a:rPr lang="ko-KR" altLang="en-US" sz="1800" b="1" dirty="0" smtClean="0"/>
              <a:t>탐험 일지</a:t>
            </a:r>
            <a:r>
              <a:rPr lang="en-US" altLang="ko-KR" sz="1800" b="1" dirty="0" smtClean="0"/>
              <a:t> </a:t>
            </a:r>
            <a:r>
              <a:rPr lang="ko-KR" altLang="en-US" sz="1800" b="1" smtClean="0"/>
              <a:t>엔티티 형태</a:t>
            </a:r>
            <a:endParaRPr lang="ko-KR" altLang="en-US" sz="1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-1" y="331373"/>
            <a:ext cx="121920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탐험 일지의 경우 아래와 같이 </a:t>
            </a:r>
            <a:r>
              <a:rPr lang="ko-KR" altLang="en-US" sz="1000" dirty="0" err="1" smtClean="0"/>
              <a:t>엔틱</a:t>
            </a:r>
            <a:r>
              <a:rPr lang="ko-KR" altLang="en-US" sz="1000" dirty="0" smtClean="0"/>
              <a:t> 책상 위에 커다란 모험일지가 펼쳐져 있는 형태로 되어 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고된 탐험을 마친 탐험가의 탐험일지라는 느낌이 들도록 책과 책상이 낡고 군데군데 세월의 흔적이 묻어 있는 형태</a:t>
            </a:r>
            <a:r>
              <a:rPr lang="en-US" altLang="ko-KR" sz="1000" dirty="0" smtClean="0"/>
              <a:t>.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1573298" y="1294308"/>
            <a:ext cx="9473778" cy="3916088"/>
            <a:chOff x="1573298" y="1294308"/>
            <a:chExt cx="9473778" cy="391608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3298" y="1294308"/>
              <a:ext cx="3514725" cy="3086100"/>
            </a:xfrm>
            <a:prstGeom prst="rect">
              <a:avLst/>
            </a:prstGeom>
          </p:spPr>
        </p:pic>
        <p:sp>
          <p:nvSpPr>
            <p:cNvPr id="11" name="오른쪽 화살표 10"/>
            <p:cNvSpPr/>
            <p:nvPr/>
          </p:nvSpPr>
          <p:spPr>
            <a:xfrm>
              <a:off x="5181601" y="2595042"/>
              <a:ext cx="978408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641125" y="4564065"/>
              <a:ext cx="40511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왼쪽의 모험일지가 펼쳐진 책상을 유저에게 지급</a:t>
              </a:r>
              <a:r>
                <a:rPr lang="en-US" altLang="ko-KR" sz="1200" dirty="0" smtClean="0"/>
                <a:t>.</a:t>
              </a:r>
            </a:p>
            <a:p>
              <a:r>
                <a:rPr lang="ko-KR" altLang="en-US" sz="1200" dirty="0" smtClean="0"/>
                <a:t>유저가 책상을 클릭하면 오른쪽과 같이 일지가 펼쳐져서</a:t>
              </a:r>
              <a:endParaRPr lang="en-US" altLang="ko-KR" sz="1200" dirty="0" smtClean="0"/>
            </a:p>
            <a:p>
              <a:r>
                <a:rPr lang="ko-KR" altLang="en-US" sz="1200" dirty="0" smtClean="0"/>
                <a:t>각 </a:t>
              </a:r>
              <a:r>
                <a:rPr lang="ko-KR" altLang="en-US" sz="1200" dirty="0" err="1" smtClean="0"/>
                <a:t>몬스터</a:t>
              </a:r>
              <a:r>
                <a:rPr lang="ko-KR" altLang="en-US" sz="1200" dirty="0"/>
                <a:t> </a:t>
              </a:r>
              <a:r>
                <a:rPr lang="ko-KR" altLang="en-US" sz="1200" dirty="0" smtClean="0"/>
                <a:t>작물에 </a:t>
              </a:r>
              <a:r>
                <a:rPr lang="ko-KR" altLang="en-US" sz="1200" smtClean="0"/>
                <a:t>대한 배경 스토리를 볼 수 있다</a:t>
              </a:r>
              <a:r>
                <a:rPr lang="en-US" altLang="ko-KR" sz="1200" dirty="0" smtClean="0"/>
                <a:t>.</a:t>
              </a:r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3588" y="1392194"/>
              <a:ext cx="4793488" cy="28903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6459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-10474"/>
            <a:ext cx="12192000" cy="337155"/>
          </a:xfrm>
        </p:spPr>
        <p:txBody>
          <a:bodyPr>
            <a:normAutofit fontScale="90000"/>
          </a:bodyPr>
          <a:lstStyle/>
          <a:p>
            <a:r>
              <a:rPr lang="ko-KR" altLang="en-US" sz="1800" b="1" dirty="0" smtClean="0"/>
              <a:t>탐험 일지</a:t>
            </a:r>
            <a:r>
              <a:rPr lang="en-US" altLang="ko-KR" sz="1800" b="1" dirty="0" smtClean="0"/>
              <a:t> </a:t>
            </a:r>
            <a:r>
              <a:rPr lang="ko-KR" altLang="en-US" sz="1800" b="1" smtClean="0"/>
              <a:t>엔티티 형태</a:t>
            </a:r>
            <a:endParaRPr lang="ko-KR" altLang="en-US" sz="1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-1" y="331373"/>
            <a:ext cx="121920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탐험 일지의 경우 아래와 같이 </a:t>
            </a:r>
            <a:r>
              <a:rPr lang="ko-KR" altLang="en-US" sz="1000" dirty="0" err="1" smtClean="0"/>
              <a:t>엔틱</a:t>
            </a:r>
            <a:r>
              <a:rPr lang="ko-KR" altLang="en-US" sz="1000" dirty="0" smtClean="0"/>
              <a:t> 책상 위에 커다란 모험일지가 펼쳐져 있는 형태로 되어 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고된 탐험을 마친 탐험가의 탐험일지라는 느낌이 들도록 책과 책상이 낡고 군데군데 세월의 흔적이 묻어 있는 형태</a:t>
            </a:r>
            <a:r>
              <a:rPr lang="en-US" altLang="ko-KR" sz="1000" dirty="0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201" y="1514475"/>
            <a:ext cx="3514725" cy="30861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" y="1514475"/>
            <a:ext cx="262890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52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-10474"/>
            <a:ext cx="12192000" cy="337155"/>
          </a:xfrm>
        </p:spPr>
        <p:txBody>
          <a:bodyPr>
            <a:normAutofit fontScale="90000"/>
          </a:bodyPr>
          <a:lstStyle/>
          <a:p>
            <a:r>
              <a:rPr lang="ko-KR" altLang="en-US" sz="1800" b="1" dirty="0" smtClean="0"/>
              <a:t>탐험 일지 </a:t>
            </a:r>
            <a:r>
              <a:rPr lang="en-US" altLang="ko-KR" sz="1800" b="1" dirty="0" smtClean="0"/>
              <a:t>UI</a:t>
            </a:r>
            <a:endParaRPr lang="ko-KR" altLang="en-US" sz="1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-1" y="331373"/>
            <a:ext cx="121920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탐험 일지 </a:t>
            </a:r>
            <a:r>
              <a:rPr lang="ko-KR" altLang="en-US" sz="1000" dirty="0" err="1" smtClean="0"/>
              <a:t>엔티티를</a:t>
            </a:r>
            <a:r>
              <a:rPr lang="ko-KR" altLang="en-US" sz="1000" dirty="0" smtClean="0"/>
              <a:t> 클릭하면 아래와 같은 </a:t>
            </a:r>
            <a:r>
              <a:rPr lang="en-US" altLang="ko-KR" sz="1000" dirty="0" err="1" smtClean="0"/>
              <a:t>ui</a:t>
            </a:r>
            <a:r>
              <a:rPr lang="ko-KR" altLang="en-US" sz="1000" smtClean="0"/>
              <a:t>가 나오면서 유저는 그동안 자신이 모았던 블루오션</a:t>
            </a:r>
            <a:r>
              <a:rPr lang="en-US" altLang="ko-KR" sz="1000" dirty="0" smtClean="0"/>
              <a:t>/</a:t>
            </a:r>
            <a:r>
              <a:rPr lang="ko-KR" altLang="en-US" sz="1000" smtClean="0"/>
              <a:t>몬스터 작물에 대한 설명을 볼 수 있게 된다</a:t>
            </a:r>
            <a:r>
              <a:rPr lang="en-US" altLang="ko-KR" sz="1000" dirty="0" smtClean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아래와 같이 각 달의 </a:t>
            </a:r>
            <a:r>
              <a:rPr lang="ko-KR" altLang="en-US" sz="1000" dirty="0" err="1" smtClean="0"/>
              <a:t>블루오션</a:t>
            </a:r>
            <a:r>
              <a:rPr lang="en-US" altLang="ko-KR" sz="1000" dirty="0" smtClean="0"/>
              <a:t> </a:t>
            </a:r>
            <a:r>
              <a:rPr lang="ko-KR" altLang="en-US" sz="1000" smtClean="0"/>
              <a:t>작물을 나타내는 책 갈피가 있고 각 책 갈피를 클릭하면 해당 달의 블루오션 작물에 대한 설명이 있는 페이지로 넘어가게 된다</a:t>
            </a:r>
            <a:r>
              <a:rPr lang="en-US" altLang="ko-KR" sz="1000" dirty="0" smtClean="0"/>
              <a:t>.</a:t>
            </a:r>
          </a:p>
        </p:txBody>
      </p:sp>
      <p:pic>
        <p:nvPicPr>
          <p:cNvPr id="1026" name="그림 1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86" y="1347036"/>
            <a:ext cx="7443789" cy="5069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6545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-10474"/>
            <a:ext cx="12192000" cy="337155"/>
          </a:xfrm>
        </p:spPr>
        <p:txBody>
          <a:bodyPr anchor="t">
            <a:normAutofit/>
          </a:bodyPr>
          <a:lstStyle/>
          <a:p>
            <a:r>
              <a:rPr lang="ko-KR" altLang="en-US" sz="1000" b="1" dirty="0" smtClean="0"/>
              <a:t>휴화산 섬</a:t>
            </a:r>
            <a:endParaRPr lang="ko-KR" altLang="en-US" sz="1000" b="1" dirty="0"/>
          </a:p>
        </p:txBody>
      </p:sp>
      <p:grpSp>
        <p:nvGrpSpPr>
          <p:cNvPr id="12" name="그룹 11"/>
          <p:cNvGrpSpPr/>
          <p:nvPr/>
        </p:nvGrpSpPr>
        <p:grpSpPr>
          <a:xfrm>
            <a:off x="409575" y="471487"/>
            <a:ext cx="9479520" cy="5691188"/>
            <a:chOff x="409575" y="471487"/>
            <a:chExt cx="9479520" cy="5691188"/>
          </a:xfrm>
        </p:grpSpPr>
        <p:pic>
          <p:nvPicPr>
            <p:cNvPr id="9" name="그림 1" descr="image00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8" t="9691" r="4991" b="10457"/>
            <a:stretch/>
          </p:blipFill>
          <p:spPr bwMode="auto">
            <a:xfrm>
              <a:off x="409575" y="471487"/>
              <a:ext cx="9440677" cy="5691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1181099" y="1466850"/>
              <a:ext cx="3653669" cy="36976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ko-KR" sz="1000" dirty="0">
                  <a:solidFill>
                    <a:schemeClr val="accent2">
                      <a:lumMod val="75000"/>
                    </a:schemeClr>
                  </a:solidFill>
                </a:rPr>
                <a:t>친애하는 나의 동지이자 재정적 지원자 </a:t>
              </a:r>
              <a:r>
                <a:rPr lang="ko-KR" altLang="ko-KR" sz="1000" dirty="0" err="1">
                  <a:solidFill>
                    <a:schemeClr val="accent2">
                      <a:lumMod val="75000"/>
                    </a:schemeClr>
                  </a:solidFill>
                </a:rPr>
                <a:t>드베르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..</a:t>
              </a:r>
              <a:endParaRPr lang="ko-KR" altLang="ko-KR" sz="100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ko-KR" altLang="ko-KR" sz="1000" dirty="0">
                  <a:solidFill>
                    <a:schemeClr val="accent2">
                      <a:lumMod val="75000"/>
                    </a:schemeClr>
                  </a:solidFill>
                </a:rPr>
                <a:t>이게 자네에게 보내는 첫 편지가 되겠군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  <a:endParaRPr lang="ko-KR" altLang="ko-KR" sz="100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ko-KR" altLang="ko-KR" sz="1000" dirty="0">
                  <a:solidFill>
                    <a:schemeClr val="accent2">
                      <a:lumMod val="75000"/>
                    </a:schemeClr>
                  </a:solidFill>
                </a:rPr>
                <a:t>우리는 현재 첫 번째로 목적지인 </a:t>
              </a:r>
              <a:r>
                <a:rPr lang="ko-KR" altLang="ko-KR" sz="1000" dirty="0" err="1">
                  <a:solidFill>
                    <a:schemeClr val="accent2">
                      <a:lumMod val="75000"/>
                    </a:schemeClr>
                  </a:solidFill>
                </a:rPr>
                <a:t>휴화산섬</a:t>
              </a:r>
              <a:r>
                <a:rPr lang="ko-KR" altLang="ko-KR" sz="1000" dirty="0">
                  <a:solidFill>
                    <a:schemeClr val="accent2">
                      <a:lumMod val="75000"/>
                    </a:schemeClr>
                  </a:solidFill>
                </a:rPr>
                <a:t> ‘</a:t>
              </a:r>
              <a:r>
                <a:rPr lang="ko-KR" altLang="ko-KR" sz="1000" dirty="0" err="1">
                  <a:solidFill>
                    <a:schemeClr val="accent2">
                      <a:lumMod val="75000"/>
                    </a:schemeClr>
                  </a:solidFill>
                </a:rPr>
                <a:t>움바고</a:t>
              </a:r>
              <a:r>
                <a:rPr lang="ko-KR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‘ 에 있다네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  <a:endParaRPr lang="ko-KR" altLang="ko-KR" sz="100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ko-KR" altLang="ko-KR" sz="1000" dirty="0">
                  <a:solidFill>
                    <a:schemeClr val="accent2">
                      <a:lumMod val="75000"/>
                    </a:schemeClr>
                  </a:solidFill>
                </a:rPr>
                <a:t>고대 화산 활동으로 만들어진 이 섬에는 우리는 </a:t>
              </a:r>
              <a:r>
                <a:rPr lang="ko-KR" altLang="ko-KR" sz="1000" dirty="0" err="1">
                  <a:solidFill>
                    <a:schemeClr val="accent2">
                      <a:lumMod val="75000"/>
                    </a:schemeClr>
                  </a:solidFill>
                </a:rPr>
                <a:t>태고적</a:t>
              </a:r>
              <a:r>
                <a:rPr lang="ko-KR" altLang="ko-KR" sz="1000" dirty="0">
                  <a:solidFill>
                    <a:schemeClr val="accent2">
                      <a:lumMod val="75000"/>
                    </a:schemeClr>
                  </a:solidFill>
                </a:rPr>
                <a:t> 시대의 유산인 용들을 만나볼 수 있었어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!</a:t>
              </a:r>
              <a:endParaRPr lang="ko-KR" altLang="ko-KR" sz="100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ko-KR" altLang="ko-KR" sz="1000" dirty="0">
                  <a:solidFill>
                    <a:schemeClr val="accent2">
                      <a:lumMod val="75000"/>
                    </a:schemeClr>
                  </a:solidFill>
                </a:rPr>
                <a:t>우려와 달리 용은 우리에 대해 호의적이더군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 </a:t>
              </a:r>
              <a:r>
                <a:rPr lang="ko-KR" altLang="ko-KR" sz="1000">
                  <a:solidFill>
                    <a:schemeClr val="accent2">
                      <a:lumMod val="75000"/>
                    </a:schemeClr>
                  </a:solidFill>
                </a:rPr>
                <a:t>초반 잠시 우리를 경계 했지만 이내 바로 자기의 거처로 인도하더군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 </a:t>
              </a:r>
              <a:r>
                <a:rPr lang="ko-KR" altLang="ko-KR" sz="1000">
                  <a:solidFill>
                    <a:schemeClr val="accent2">
                      <a:lumMod val="75000"/>
                    </a:schemeClr>
                  </a:solidFill>
                </a:rPr>
                <a:t>덕분에 우리는 편안하게 용의 생태와 그 모습을 자세히 조사할 수 있었네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 </a:t>
              </a:r>
              <a:endParaRPr lang="ko-KR" altLang="ko-KR" sz="100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ko-KR" altLang="ko-KR" sz="1000" dirty="0">
                  <a:solidFill>
                    <a:schemeClr val="accent2">
                      <a:lumMod val="75000"/>
                    </a:schemeClr>
                  </a:solidFill>
                </a:rPr>
                <a:t>그 동안 조사한 바를 정리하면 일반적으로 어미 용이 이곳에서 알을 낳고 새끼를 키우다가 새끼가 자립할 시기가 되면 어미는 미련 없이 이 섬을 떠나지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 </a:t>
              </a:r>
              <a:r>
                <a:rPr lang="ko-KR" altLang="ko-KR" sz="1000">
                  <a:solidFill>
                    <a:schemeClr val="accent2">
                      <a:lumMod val="75000"/>
                    </a:schemeClr>
                  </a:solidFill>
                </a:rPr>
                <a:t>그렇게 혼자 남은 새끼는 성체가 되기 전까지 이 섬에서 지내는 데 주로 자신의 거처에서 성체가 되기까지 대부분의 시간을 자는데 쓰더군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  <a:endParaRPr lang="ko-KR" altLang="ko-KR" sz="100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ko-KR" altLang="ko-KR" sz="1000" dirty="0">
                  <a:solidFill>
                    <a:schemeClr val="accent2">
                      <a:lumMod val="75000"/>
                    </a:schemeClr>
                  </a:solidFill>
                </a:rPr>
                <a:t>그렇게 성체가 된 용들은 그들의 본능이 이끄는 대로 가는 데 도통 그곳이 어딘지는 아직 알 수 없었네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  <a:endParaRPr lang="ko-KR" altLang="ko-KR" sz="100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ko-KR" altLang="ko-KR" sz="1000" dirty="0">
                  <a:solidFill>
                    <a:schemeClr val="accent2">
                      <a:lumMod val="75000"/>
                    </a:schemeClr>
                  </a:solidFill>
                </a:rPr>
                <a:t>여기 그들에 대한 자료를 첨부하니 연구에 도움이 되기 바라네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  <a:endParaRPr lang="ko-KR" altLang="ko-KR" sz="100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413058" y="1025115"/>
              <a:ext cx="1189749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chemeClr val="accent2">
                      <a:lumMod val="75000"/>
                    </a:schemeClr>
                  </a:solidFill>
                </a:rPr>
                <a:t>휴화산 섬</a:t>
              </a:r>
              <a:endParaRPr lang="ko-KR" altLang="en-US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pic>
          <p:nvPicPr>
            <p:cNvPr id="14" name="그림 5" descr="image005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146" b="7191"/>
            <a:stretch/>
          </p:blipFill>
          <p:spPr bwMode="auto">
            <a:xfrm>
              <a:off x="5129913" y="666750"/>
              <a:ext cx="4759182" cy="5429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26459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0" y="-10474"/>
            <a:ext cx="12192000" cy="337155"/>
          </a:xfrm>
        </p:spPr>
        <p:txBody>
          <a:bodyPr>
            <a:normAutofit fontScale="90000"/>
          </a:bodyPr>
          <a:lstStyle/>
          <a:p>
            <a:r>
              <a:rPr lang="ko-KR" altLang="en-US" sz="1800" b="1" dirty="0" smtClean="0"/>
              <a:t>회오리 섬</a:t>
            </a:r>
            <a:endParaRPr lang="ko-KR" altLang="en-US" sz="1800" b="1" dirty="0"/>
          </a:p>
        </p:txBody>
      </p:sp>
      <p:grpSp>
        <p:nvGrpSpPr>
          <p:cNvPr id="10" name="그룹 9"/>
          <p:cNvGrpSpPr/>
          <p:nvPr/>
        </p:nvGrpSpPr>
        <p:grpSpPr>
          <a:xfrm>
            <a:off x="409575" y="471487"/>
            <a:ext cx="9440677" cy="5691188"/>
            <a:chOff x="409575" y="471487"/>
            <a:chExt cx="9440677" cy="5691188"/>
          </a:xfrm>
        </p:grpSpPr>
        <p:pic>
          <p:nvPicPr>
            <p:cNvPr id="11" name="그림 1" descr="image00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8" t="9691" r="4991" b="10457"/>
            <a:stretch/>
          </p:blipFill>
          <p:spPr bwMode="auto">
            <a:xfrm>
              <a:off x="409575" y="471487"/>
              <a:ext cx="9440677" cy="5691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1181099" y="1466850"/>
              <a:ext cx="3653669" cy="36976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나의 가장 절친한 벗이자 나의 동지 </a:t>
              </a:r>
              <a:r>
                <a:rPr lang="ko-KR" altLang="en-US" sz="1000" dirty="0" err="1">
                  <a:solidFill>
                    <a:schemeClr val="accent2">
                      <a:lumMod val="75000"/>
                    </a:schemeClr>
                  </a:solidFill>
                </a:rPr>
                <a:t>드베르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</a:p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첫 편지 이후 오랜만이군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</a:p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지금 우리는 </a:t>
              </a:r>
              <a:r>
                <a:rPr lang="en-US" altLang="ko-KR" sz="1000" dirty="0" smtClean="0">
                  <a:solidFill>
                    <a:schemeClr val="accent2">
                      <a:lumMod val="75000"/>
                    </a:schemeClr>
                  </a:solidFill>
                </a:rPr>
                <a:t>(</a:t>
              </a:r>
              <a:r>
                <a:rPr lang="ko-KR" altLang="en-US" sz="1000" smtClean="0">
                  <a:solidFill>
                    <a:schemeClr val="accent2">
                      <a:lumMod val="75000"/>
                    </a:schemeClr>
                  </a:solidFill>
                </a:rPr>
                <a:t>내 </a:t>
              </a:r>
              <a:r>
                <a:rPr lang="ko-KR" altLang="en-US" sz="1000">
                  <a:solidFill>
                    <a:schemeClr val="accent2">
                      <a:lumMod val="75000"/>
                    </a:schemeClr>
                  </a:solidFill>
                </a:rPr>
                <a:t>예상이 </a:t>
              </a:r>
              <a:r>
                <a:rPr lang="ko-KR" altLang="en-US" sz="1000" smtClean="0">
                  <a:solidFill>
                    <a:schemeClr val="accent2">
                      <a:lumMod val="75000"/>
                    </a:schemeClr>
                  </a:solidFill>
                </a:rPr>
                <a:t>맞다면</a:t>
              </a:r>
              <a:r>
                <a:rPr lang="en-US" altLang="ko-KR" sz="1000" dirty="0" smtClean="0">
                  <a:solidFill>
                    <a:schemeClr val="accent2">
                      <a:lumMod val="75000"/>
                    </a:schemeClr>
                  </a:solidFill>
                </a:rPr>
                <a:t>) </a:t>
              </a:r>
              <a:r>
                <a:rPr lang="ko-KR" altLang="en-US" sz="1000">
                  <a:solidFill>
                    <a:schemeClr val="accent2">
                      <a:lumMod val="75000"/>
                    </a:schemeClr>
                  </a:solidFill>
                </a:rPr>
                <a:t>휴화산섬 남서쪽에서 모카이로 항해 중이라네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</a:p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본래대로라면 우리는 휴화산 섬 남서쪽에 있는 빙산지대로 가야 하는 것이 맞겠지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 </a:t>
              </a:r>
              <a:r>
                <a:rPr lang="ko-KR" altLang="en-US" sz="1000">
                  <a:solidFill>
                    <a:schemeClr val="accent2">
                      <a:lumMod val="75000"/>
                    </a:schemeClr>
                  </a:solidFill>
                </a:rPr>
                <a:t>하지만 안타깝게도 우리는 항해 도중 바다 회오리를 만나 항로를 바꿔야 했네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 </a:t>
              </a:r>
              <a:r>
                <a:rPr lang="ko-KR" altLang="en-US" sz="1000">
                  <a:solidFill>
                    <a:schemeClr val="accent2">
                      <a:lumMod val="75000"/>
                    </a:schemeClr>
                  </a:solidFill>
                </a:rPr>
                <a:t>그래도 신의 가호 덕분에 일부 물자를 잃은 것을 제외하면 인원 피해는 없었네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 </a:t>
              </a:r>
              <a:r>
                <a:rPr lang="ko-KR" altLang="en-US" sz="1000">
                  <a:solidFill>
                    <a:schemeClr val="accent2">
                      <a:lumMod val="75000"/>
                    </a:schemeClr>
                  </a:solidFill>
                </a:rPr>
                <a:t>그나마 다행인게지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</a:p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한가지 흥미로운 사실은 그 회오리가 단순한 자연재해가 아니라는 것일세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</a:p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우리가 회오리에 휩싸여 회오리의 근원에 거의 다다랐을 때 나는 거대한 문어가 회오리를 일으키고 있는 것을 보았네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 </a:t>
              </a:r>
              <a:r>
                <a:rPr lang="ko-KR" altLang="en-US" sz="1000">
                  <a:solidFill>
                    <a:schemeClr val="accent2">
                      <a:lumMod val="75000"/>
                    </a:schemeClr>
                  </a:solidFill>
                </a:rPr>
                <a:t>놀랍지 않은가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? </a:t>
              </a:r>
              <a:r>
                <a:rPr lang="ko-KR" altLang="en-US" sz="1000">
                  <a:solidFill>
                    <a:schemeClr val="accent2">
                      <a:lumMod val="75000"/>
                    </a:schemeClr>
                  </a:solidFill>
                </a:rPr>
                <a:t>일개 생물 하나가 그런 거대한 자연재해를 만들어 내다니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…</a:t>
              </a:r>
            </a:p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더 흥미로운 것은 회오리를 만들어 내고 있던 문어 자기 스스로도 상당히 어지러워하고 있다는 것이지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</a:p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도대체 왜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? </a:t>
              </a:r>
              <a:r>
                <a:rPr lang="ko-KR" altLang="en-US" sz="1000">
                  <a:solidFill>
                    <a:schemeClr val="accent2">
                      <a:lumMod val="75000"/>
                    </a:schemeClr>
                  </a:solidFill>
                </a:rPr>
                <a:t>무슨 이유로 그 문어는 그런 행동을 하는 것일까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?</a:t>
              </a:r>
            </a:p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일단 그 문어의 생김새를 자료로 보내 주겠네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 </a:t>
              </a:r>
              <a:r>
                <a:rPr lang="ko-KR" altLang="en-US" sz="1000">
                  <a:solidFill>
                    <a:schemeClr val="accent2">
                      <a:lumMod val="75000"/>
                    </a:schemeClr>
                  </a:solidFill>
                </a:rPr>
                <a:t>연구에 참고 바라네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413058" y="1025115"/>
              <a:ext cx="1189749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accent2">
                      <a:lumMod val="75000"/>
                    </a:schemeClr>
                  </a:solidFill>
                </a:rPr>
                <a:t>회오리 섬</a:t>
              </a:r>
            </a:p>
          </p:txBody>
        </p:sp>
      </p:grpSp>
      <p:pic>
        <p:nvPicPr>
          <p:cNvPr id="15" name="그림 5" descr="image00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60" r="38749" b="7191"/>
          <a:stretch/>
        </p:blipFill>
        <p:spPr bwMode="auto">
          <a:xfrm>
            <a:off x="5143500" y="681977"/>
            <a:ext cx="4579285" cy="5404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3979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-10474"/>
            <a:ext cx="12192000" cy="337155"/>
          </a:xfrm>
        </p:spPr>
        <p:txBody>
          <a:bodyPr>
            <a:normAutofit fontScale="90000"/>
          </a:bodyPr>
          <a:lstStyle/>
          <a:p>
            <a:r>
              <a:rPr lang="ko-KR" altLang="en-US" sz="1800" b="1" dirty="0" smtClean="0"/>
              <a:t>바위 섬</a:t>
            </a:r>
            <a:endParaRPr lang="ko-KR" altLang="en-US" sz="1800" b="1" dirty="0"/>
          </a:p>
        </p:txBody>
      </p:sp>
      <p:grpSp>
        <p:nvGrpSpPr>
          <p:cNvPr id="9" name="그룹 8"/>
          <p:cNvGrpSpPr/>
          <p:nvPr/>
        </p:nvGrpSpPr>
        <p:grpSpPr>
          <a:xfrm>
            <a:off x="409575" y="471487"/>
            <a:ext cx="9440677" cy="5691188"/>
            <a:chOff x="409575" y="471487"/>
            <a:chExt cx="9440677" cy="5691188"/>
          </a:xfrm>
        </p:grpSpPr>
        <p:pic>
          <p:nvPicPr>
            <p:cNvPr id="10" name="그림 1" descr="image00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8" t="9691" r="4991" b="10457"/>
            <a:stretch/>
          </p:blipFill>
          <p:spPr bwMode="auto">
            <a:xfrm>
              <a:off x="409575" y="471487"/>
              <a:ext cx="9440677" cy="5691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1181099" y="1466850"/>
              <a:ext cx="3653669" cy="36976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000" dirty="0" err="1">
                  <a:solidFill>
                    <a:schemeClr val="accent2">
                      <a:lumMod val="75000"/>
                    </a:schemeClr>
                  </a:solidFill>
                </a:rPr>
                <a:t>드베르</a:t>
              </a:r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 잘 그 동안 지냈나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? </a:t>
              </a:r>
              <a:r>
                <a:rPr lang="ko-KR" altLang="en-US" sz="1000">
                  <a:solidFill>
                    <a:schemeClr val="accent2">
                      <a:lumMod val="75000"/>
                    </a:schemeClr>
                  </a:solidFill>
                </a:rPr>
                <a:t>거기는 슬슬 쌀쌀한 바람이 불겠군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</a:p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우리는 다행히 살아있는 바위 </a:t>
              </a:r>
              <a:r>
                <a:rPr lang="en-US" altLang="ko-KR" sz="1000" dirty="0" smtClean="0">
                  <a:solidFill>
                    <a:schemeClr val="accent2">
                      <a:lumMod val="75000"/>
                    </a:schemeClr>
                  </a:solidFill>
                </a:rPr>
                <a:t>(‘</a:t>
              </a:r>
              <a:r>
                <a:rPr lang="ko-KR" altLang="en-US" sz="1000">
                  <a:solidFill>
                    <a:schemeClr val="accent2">
                      <a:lumMod val="75000"/>
                    </a:schemeClr>
                  </a:solidFill>
                </a:rPr>
                <a:t>골렘’ 이라고 </a:t>
              </a:r>
              <a:r>
                <a:rPr lang="ko-KR" altLang="en-US" sz="1000" smtClean="0">
                  <a:solidFill>
                    <a:schemeClr val="accent2">
                      <a:lumMod val="75000"/>
                    </a:schemeClr>
                  </a:solidFill>
                </a:rPr>
                <a:t>하는</a:t>
              </a:r>
              <a:r>
                <a:rPr lang="en-US" altLang="ko-KR" sz="1000" dirty="0" smtClean="0">
                  <a:solidFill>
                    <a:schemeClr val="accent2">
                      <a:lumMod val="75000"/>
                    </a:schemeClr>
                  </a:solidFill>
                </a:rPr>
                <a:t>) </a:t>
              </a:r>
              <a:r>
                <a:rPr lang="ko-KR" altLang="en-US" sz="1000">
                  <a:solidFill>
                    <a:schemeClr val="accent2">
                      <a:lumMod val="75000"/>
                    </a:schemeClr>
                  </a:solidFill>
                </a:rPr>
                <a:t>들의 섬 모카이에 잘 도착했다네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</a:p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우리는 여기서 물자 보충과 함께 </a:t>
              </a:r>
              <a:r>
                <a:rPr lang="ko-KR" altLang="en-US" sz="1000" dirty="0" err="1">
                  <a:solidFill>
                    <a:schemeClr val="accent2">
                      <a:lumMod val="75000"/>
                    </a:schemeClr>
                  </a:solidFill>
                </a:rPr>
                <a:t>골렘</a:t>
              </a:r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 들을 조사 했고 며칠 뒤 원래 목적지였던 빙산 지대로 이동하려고 하네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</a:p>
            <a:p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 ‘</a:t>
              </a:r>
              <a:r>
                <a:rPr lang="ko-KR" altLang="en-US" sz="1000">
                  <a:solidFill>
                    <a:schemeClr val="accent2">
                      <a:lumMod val="75000"/>
                    </a:schemeClr>
                  </a:solidFill>
                </a:rPr>
                <a:t>골렘’이라 불리는 이들은 어떤 주술적인 요소로 발생했다고 하는데 누가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, </a:t>
              </a:r>
              <a:r>
                <a:rPr lang="ko-KR" altLang="en-US" sz="1000">
                  <a:solidFill>
                    <a:schemeClr val="accent2">
                      <a:lumMod val="75000"/>
                    </a:schemeClr>
                  </a:solidFill>
                </a:rPr>
                <a:t>왜 그랬는지는 아직 연구가 되지 않았어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 </a:t>
              </a:r>
              <a:r>
                <a:rPr lang="ko-KR" altLang="en-US" sz="1000">
                  <a:solidFill>
                    <a:schemeClr val="accent2">
                      <a:lumMod val="75000"/>
                    </a:schemeClr>
                  </a:solidFill>
                </a:rPr>
                <a:t>이미 얼굴 형태 골렘은 많은 자료가 있는 터라 우리는 이 섬을 돌보는 골렘 </a:t>
              </a:r>
              <a:r>
                <a:rPr lang="en-US" altLang="ko-KR" sz="1000" dirty="0" smtClean="0">
                  <a:solidFill>
                    <a:schemeClr val="accent2">
                      <a:lumMod val="75000"/>
                    </a:schemeClr>
                  </a:solidFill>
                </a:rPr>
                <a:t>(</a:t>
              </a:r>
              <a:r>
                <a:rPr lang="ko-KR" altLang="en-US" sz="1000" smtClean="0">
                  <a:solidFill>
                    <a:schemeClr val="accent2">
                      <a:lumMod val="75000"/>
                    </a:schemeClr>
                  </a:solidFill>
                </a:rPr>
                <a:t>초기 </a:t>
              </a:r>
              <a:r>
                <a:rPr lang="ko-KR" altLang="en-US" sz="1000">
                  <a:solidFill>
                    <a:schemeClr val="accent2">
                      <a:lumMod val="75000"/>
                    </a:schemeClr>
                  </a:solidFill>
                </a:rPr>
                <a:t>발견자가 ‘뭄바’라고 </a:t>
              </a:r>
              <a:r>
                <a:rPr lang="ko-KR" altLang="en-US" sz="1000" smtClean="0">
                  <a:solidFill>
                    <a:schemeClr val="accent2">
                      <a:lumMod val="75000"/>
                    </a:schemeClr>
                  </a:solidFill>
                </a:rPr>
                <a:t>명명한</a:t>
              </a:r>
              <a:r>
                <a:rPr lang="en-US" altLang="ko-KR" sz="1000" dirty="0" smtClean="0">
                  <a:solidFill>
                    <a:schemeClr val="accent2">
                      <a:lumMod val="75000"/>
                    </a:schemeClr>
                  </a:solidFill>
                </a:rPr>
                <a:t>) </a:t>
              </a:r>
              <a:r>
                <a:rPr lang="ko-KR" altLang="en-US" sz="1000">
                  <a:solidFill>
                    <a:schemeClr val="accent2">
                      <a:lumMod val="75000"/>
                    </a:schemeClr>
                  </a:solidFill>
                </a:rPr>
                <a:t>을 조사해보기로 했네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</a:p>
            <a:p>
              <a:r>
                <a:rPr lang="ko-KR" altLang="en-US" sz="1000" dirty="0" err="1">
                  <a:solidFill>
                    <a:schemeClr val="accent2">
                      <a:lumMod val="75000"/>
                    </a:schemeClr>
                  </a:solidFill>
                </a:rPr>
                <a:t>뭄바는</a:t>
              </a:r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 그 거대한 몸집에도 불구하고 공중에 떠다니는 매우 신비로운 존재이지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  <a:b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ko-KR" altLang="en-US" sz="1000">
                  <a:solidFill>
                    <a:schemeClr val="accent2">
                      <a:lumMod val="75000"/>
                    </a:schemeClr>
                  </a:solidFill>
                </a:rPr>
                <a:t>투박해 보이는 외모로 상당히 위협적으로 보이지만 이 섬을 훼손하지만 않는다면 친하게 잘 지낼 수 있다네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</a:p>
            <a:p>
              <a:r>
                <a:rPr lang="ko-KR" altLang="en-US" sz="1000" dirty="0" err="1">
                  <a:solidFill>
                    <a:schemeClr val="accent2">
                      <a:lumMod val="75000"/>
                    </a:schemeClr>
                  </a:solidFill>
                </a:rPr>
                <a:t>뭄바는</a:t>
              </a:r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 섬의 다른 </a:t>
              </a:r>
              <a:r>
                <a:rPr lang="ko-KR" altLang="en-US" sz="1000" dirty="0" err="1">
                  <a:solidFill>
                    <a:schemeClr val="accent2">
                      <a:lumMod val="75000"/>
                    </a:schemeClr>
                  </a:solidFill>
                </a:rPr>
                <a:t>골렘</a:t>
              </a:r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 들과 동식물들을 돌보는 일로 자신의 시간의 대부분을 보내고 있어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</a:p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여기 </a:t>
              </a:r>
              <a:r>
                <a:rPr lang="ko-KR" altLang="en-US" sz="1000" dirty="0" err="1">
                  <a:solidFill>
                    <a:schemeClr val="accent2">
                      <a:lumMod val="75000"/>
                    </a:schemeClr>
                  </a:solidFill>
                </a:rPr>
                <a:t>뭄바</a:t>
              </a:r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 관련 자료들을 보내니 연구에 참고 바라네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28474" y="1025115"/>
              <a:ext cx="958916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accent2">
                      <a:lumMod val="75000"/>
                    </a:schemeClr>
                  </a:solidFill>
                </a:rPr>
                <a:t>바위 섬</a:t>
              </a:r>
            </a:p>
          </p:txBody>
        </p:sp>
      </p:grpSp>
      <p:pic>
        <p:nvPicPr>
          <p:cNvPr id="8" name="그림 5" descr="image00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21" r="4998" b="7191"/>
          <a:stretch/>
        </p:blipFill>
        <p:spPr bwMode="auto">
          <a:xfrm>
            <a:off x="5129912" y="672689"/>
            <a:ext cx="4602299" cy="5356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423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-10474"/>
            <a:ext cx="12192000" cy="337155"/>
          </a:xfrm>
        </p:spPr>
        <p:txBody>
          <a:bodyPr>
            <a:normAutofit fontScale="90000"/>
          </a:bodyPr>
          <a:lstStyle/>
          <a:p>
            <a:r>
              <a:rPr lang="ko-KR" altLang="en-US" sz="1800" b="1" dirty="0" smtClean="0"/>
              <a:t>빙산 지대</a:t>
            </a:r>
            <a:endParaRPr lang="ko-KR" altLang="en-US" sz="1800" b="1" dirty="0"/>
          </a:p>
        </p:txBody>
      </p:sp>
      <p:grpSp>
        <p:nvGrpSpPr>
          <p:cNvPr id="2" name="그룹 1"/>
          <p:cNvGrpSpPr/>
          <p:nvPr/>
        </p:nvGrpSpPr>
        <p:grpSpPr>
          <a:xfrm>
            <a:off x="409575" y="471487"/>
            <a:ext cx="9440677" cy="5691188"/>
            <a:chOff x="409575" y="471487"/>
            <a:chExt cx="9440677" cy="5691188"/>
          </a:xfrm>
        </p:grpSpPr>
        <p:grpSp>
          <p:nvGrpSpPr>
            <p:cNvPr id="8" name="그룹 7"/>
            <p:cNvGrpSpPr/>
            <p:nvPr/>
          </p:nvGrpSpPr>
          <p:grpSpPr>
            <a:xfrm>
              <a:off x="409575" y="471487"/>
              <a:ext cx="9440677" cy="5691188"/>
              <a:chOff x="409575" y="471487"/>
              <a:chExt cx="9440677" cy="5691188"/>
            </a:xfrm>
          </p:grpSpPr>
          <p:pic>
            <p:nvPicPr>
              <p:cNvPr id="9" name="그림 1" descr="image00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98" t="9691" r="4991" b="10457"/>
              <a:stretch/>
            </p:blipFill>
            <p:spPr bwMode="auto">
              <a:xfrm>
                <a:off x="409575" y="471487"/>
                <a:ext cx="9440677" cy="5691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직사각형 9"/>
              <p:cNvSpPr/>
              <p:nvPr/>
            </p:nvSpPr>
            <p:spPr>
              <a:xfrm>
                <a:off x="1181099" y="1466850"/>
                <a:ext cx="3653669" cy="369763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1000" dirty="0" err="1">
                    <a:solidFill>
                      <a:schemeClr val="accent2">
                        <a:lumMod val="75000"/>
                      </a:schemeClr>
                    </a:solidFill>
                  </a:rPr>
                  <a:t>드베르</a:t>
                </a:r>
                <a:r>
                  <a:rPr lang="en-US" altLang="ko-KR" sz="1000" dirty="0">
                    <a:solidFill>
                      <a:schemeClr val="accent2">
                        <a:lumMod val="75000"/>
                      </a:schemeClr>
                    </a:solidFill>
                  </a:rPr>
                  <a:t>! </a:t>
                </a:r>
                <a:r>
                  <a:rPr lang="ko-KR" altLang="en-US" sz="1000">
                    <a:solidFill>
                      <a:schemeClr val="accent2">
                        <a:lumMod val="75000"/>
                      </a:schemeClr>
                    </a:solidFill>
                  </a:rPr>
                  <a:t>드디어 우리 본래 목적지였던 빙산 지대에 도착했네</a:t>
                </a:r>
                <a:r>
                  <a:rPr lang="en-US" altLang="ko-KR" sz="1000" dirty="0">
                    <a:solidFill>
                      <a:schemeClr val="accent2">
                        <a:lumMod val="75000"/>
                      </a:schemeClr>
                    </a:solidFill>
                  </a:rPr>
                  <a:t>.</a:t>
                </a:r>
              </a:p>
              <a:p>
                <a:r>
                  <a:rPr lang="ko-KR" altLang="en-US" sz="1000" dirty="0">
                    <a:solidFill>
                      <a:schemeClr val="accent2">
                        <a:lumMod val="75000"/>
                      </a:schemeClr>
                    </a:solidFill>
                  </a:rPr>
                  <a:t>이 곳에서 우리는 설인 부족들의 허락을 받아 그들의 땅에서 그들을 연구 할 수 있었네</a:t>
                </a:r>
                <a:r>
                  <a:rPr lang="en-US" altLang="ko-KR" sz="1000" dirty="0">
                    <a:solidFill>
                      <a:schemeClr val="accent2">
                        <a:lumMod val="75000"/>
                      </a:schemeClr>
                    </a:solidFill>
                  </a:rPr>
                  <a:t>.</a:t>
                </a:r>
              </a:p>
              <a:p>
                <a:r>
                  <a:rPr lang="ko-KR" altLang="en-US" sz="1000" dirty="0">
                    <a:solidFill>
                      <a:schemeClr val="accent2">
                        <a:lumMod val="75000"/>
                      </a:schemeClr>
                    </a:solidFill>
                  </a:rPr>
                  <a:t>이들은 보기와 달리 매우 현명한 종족이네</a:t>
                </a:r>
                <a:r>
                  <a:rPr lang="en-US" altLang="ko-KR" sz="1000" dirty="0">
                    <a:solidFill>
                      <a:schemeClr val="accent2">
                        <a:lumMod val="75000"/>
                      </a:schemeClr>
                    </a:solidFill>
                  </a:rPr>
                  <a:t>. </a:t>
                </a:r>
                <a:r>
                  <a:rPr lang="ko-KR" altLang="en-US" sz="1000">
                    <a:solidFill>
                      <a:schemeClr val="accent2">
                        <a:lumMod val="75000"/>
                      </a:schemeClr>
                    </a:solidFill>
                  </a:rPr>
                  <a:t>얼음과 바다뿐인 이곳에서 문명을 일궈놓은 그 지혜를 볼 때 나는 경탄을 마지 않을 수 없었네</a:t>
                </a:r>
                <a:r>
                  <a:rPr lang="en-US" altLang="ko-KR" sz="1000" dirty="0">
                    <a:solidFill>
                      <a:schemeClr val="accent2">
                        <a:lumMod val="75000"/>
                      </a:schemeClr>
                    </a:solidFill>
                  </a:rPr>
                  <a:t>.</a:t>
                </a:r>
              </a:p>
              <a:p>
                <a:r>
                  <a:rPr lang="ko-KR" altLang="en-US" sz="1000" dirty="0">
                    <a:solidFill>
                      <a:schemeClr val="accent2">
                        <a:lumMod val="75000"/>
                      </a:schemeClr>
                    </a:solidFill>
                  </a:rPr>
                  <a:t>이 곳 빙산 지대는 </a:t>
                </a:r>
                <a:r>
                  <a:rPr lang="en-US" altLang="ko-KR" sz="1000" dirty="0">
                    <a:solidFill>
                      <a:schemeClr val="accent2">
                        <a:lumMod val="75000"/>
                      </a:schemeClr>
                    </a:solidFill>
                  </a:rPr>
                  <a:t>6</a:t>
                </a:r>
                <a:r>
                  <a:rPr lang="ko-KR" altLang="en-US" sz="1000">
                    <a:solidFill>
                      <a:schemeClr val="accent2">
                        <a:lumMod val="75000"/>
                      </a:schemeClr>
                    </a:solidFill>
                  </a:rPr>
                  <a:t>달 주기로 낮과 밤이 바뀌는 곳으로</a:t>
                </a:r>
                <a:r>
                  <a:rPr lang="en-US" altLang="ko-KR" sz="1000" dirty="0">
                    <a:solidFill>
                      <a:schemeClr val="accent2">
                        <a:lumMod val="75000"/>
                      </a:schemeClr>
                    </a:solidFill>
                  </a:rPr>
                  <a:t>, </a:t>
                </a:r>
                <a:r>
                  <a:rPr lang="ko-KR" altLang="en-US" sz="1000">
                    <a:solidFill>
                      <a:schemeClr val="accent2">
                        <a:lumMod val="75000"/>
                      </a:schemeClr>
                    </a:solidFill>
                  </a:rPr>
                  <a:t>보통 낮이 지속되는 기간에는 어린 설인들을 맡아 키우는 양육조와 사냥을 떠나는 사냥조가 나뉘어 일하는데 사냥조에는 건장한 청</a:t>
                </a:r>
                <a:r>
                  <a:rPr lang="en-US" altLang="ko-KR" sz="1000" dirty="0">
                    <a:solidFill>
                      <a:schemeClr val="accent2">
                        <a:lumMod val="75000"/>
                      </a:schemeClr>
                    </a:solidFill>
                  </a:rPr>
                  <a:t>, </a:t>
                </a:r>
                <a:r>
                  <a:rPr lang="ko-KR" altLang="en-US" sz="1000">
                    <a:solidFill>
                      <a:schemeClr val="accent2">
                        <a:lumMod val="75000"/>
                      </a:schemeClr>
                    </a:solidFill>
                  </a:rPr>
                  <a:t>장년 설인들이</a:t>
                </a:r>
                <a:r>
                  <a:rPr lang="en-US" altLang="ko-KR" sz="1000" dirty="0">
                    <a:solidFill>
                      <a:schemeClr val="accent2">
                        <a:lumMod val="75000"/>
                      </a:schemeClr>
                    </a:solidFill>
                  </a:rPr>
                  <a:t>, </a:t>
                </a:r>
                <a:r>
                  <a:rPr lang="ko-KR" altLang="en-US" sz="1000">
                    <a:solidFill>
                      <a:schemeClr val="accent2">
                        <a:lumMod val="75000"/>
                      </a:schemeClr>
                    </a:solidFill>
                  </a:rPr>
                  <a:t>양육조에는 노인이나 부상을 입은 이들이 들어가지</a:t>
                </a:r>
                <a:r>
                  <a:rPr lang="en-US" altLang="ko-KR" sz="1000" dirty="0">
                    <a:solidFill>
                      <a:schemeClr val="accent2">
                        <a:lumMod val="75000"/>
                      </a:schemeClr>
                    </a:solidFill>
                  </a:rPr>
                  <a:t>. </a:t>
                </a:r>
                <a:r>
                  <a:rPr lang="ko-KR" altLang="en-US" sz="1000">
                    <a:solidFill>
                      <a:schemeClr val="accent2">
                        <a:lumMod val="75000"/>
                      </a:schemeClr>
                    </a:solidFill>
                  </a:rPr>
                  <a:t>그렇게 </a:t>
                </a:r>
                <a:r>
                  <a:rPr lang="en-US" altLang="ko-KR" sz="1000" dirty="0">
                    <a:solidFill>
                      <a:schemeClr val="accent2">
                        <a:lumMod val="75000"/>
                      </a:schemeClr>
                    </a:solidFill>
                  </a:rPr>
                  <a:t>6</a:t>
                </a:r>
                <a:r>
                  <a:rPr lang="ko-KR" altLang="en-US" sz="1000">
                    <a:solidFill>
                      <a:schemeClr val="accent2">
                        <a:lumMod val="75000"/>
                      </a:schemeClr>
                    </a:solidFill>
                  </a:rPr>
                  <a:t>달 동안 사냥조가 사냥을 하고 양육조는 자녀 양육 및 마을 보수 등을 하면서 기나긴 밤을 대비하지</a:t>
                </a:r>
                <a:r>
                  <a:rPr lang="en-US" altLang="ko-KR" sz="1000" dirty="0">
                    <a:solidFill>
                      <a:schemeClr val="accent2">
                        <a:lumMod val="75000"/>
                      </a:schemeClr>
                    </a:solidFill>
                  </a:rPr>
                  <a:t>.</a:t>
                </a:r>
              </a:p>
              <a:p>
                <a:r>
                  <a:rPr lang="ko-KR" altLang="en-US" sz="1000" dirty="0">
                    <a:solidFill>
                      <a:schemeClr val="accent2">
                        <a:lumMod val="75000"/>
                      </a:schemeClr>
                    </a:solidFill>
                  </a:rPr>
                  <a:t>이들은 자신들의 선조들을 숭배하는 기복 신앙을 가지고 있는데 특히 이곳을 처음 개척한 ‘</a:t>
                </a:r>
                <a:r>
                  <a:rPr lang="ko-KR" altLang="en-US" sz="1000" dirty="0" err="1">
                    <a:solidFill>
                      <a:schemeClr val="accent2">
                        <a:lumMod val="75000"/>
                      </a:schemeClr>
                    </a:solidFill>
                  </a:rPr>
                  <a:t>불카</a:t>
                </a:r>
                <a:r>
                  <a:rPr lang="ko-KR" altLang="en-US" sz="1000" dirty="0">
                    <a:solidFill>
                      <a:schemeClr val="accent2">
                        <a:lumMod val="75000"/>
                      </a:schemeClr>
                    </a:solidFill>
                  </a:rPr>
                  <a:t>’ </a:t>
                </a:r>
                <a:r>
                  <a:rPr lang="ko-KR" altLang="en-US" sz="1000" dirty="0" err="1">
                    <a:solidFill>
                      <a:schemeClr val="accent2">
                        <a:lumMod val="75000"/>
                      </a:schemeClr>
                    </a:solidFill>
                  </a:rPr>
                  <a:t>를</a:t>
                </a:r>
                <a:r>
                  <a:rPr lang="ko-KR" altLang="en-US" sz="1000" dirty="0">
                    <a:solidFill>
                      <a:schemeClr val="accent2">
                        <a:lumMod val="75000"/>
                      </a:schemeClr>
                    </a:solidFill>
                  </a:rPr>
                  <a:t> 가장 존경하고 숭배한다네</a:t>
                </a:r>
                <a:r>
                  <a:rPr lang="en-US" altLang="ko-KR" sz="1000" dirty="0">
                    <a:solidFill>
                      <a:schemeClr val="accent2">
                        <a:lumMod val="75000"/>
                      </a:schemeClr>
                    </a:solidFill>
                  </a:rPr>
                  <a:t>. </a:t>
                </a:r>
                <a:r>
                  <a:rPr lang="ko-KR" altLang="en-US" sz="1000">
                    <a:solidFill>
                      <a:schemeClr val="accent2">
                        <a:lumMod val="75000"/>
                      </a:schemeClr>
                    </a:solidFill>
                  </a:rPr>
                  <a:t>실제 그들의 도구에 ‘불카’ 얼굴이 그려진 것을 쉽게 볼 수 있지</a:t>
                </a:r>
                <a:r>
                  <a:rPr lang="en-US" altLang="ko-KR" sz="1000" dirty="0">
                    <a:solidFill>
                      <a:schemeClr val="accent2">
                        <a:lumMod val="75000"/>
                      </a:schemeClr>
                    </a:solidFill>
                  </a:rPr>
                  <a:t>.</a:t>
                </a:r>
              </a:p>
              <a:p>
                <a:r>
                  <a:rPr lang="ko-KR" altLang="en-US" sz="1000" dirty="0">
                    <a:solidFill>
                      <a:schemeClr val="accent2">
                        <a:lumMod val="75000"/>
                      </a:schemeClr>
                    </a:solidFill>
                  </a:rPr>
                  <a:t>그럼 여기 그들의 모습을 보내니 연구에 참고 바라네</a:t>
                </a:r>
                <a:r>
                  <a:rPr lang="en-US" altLang="ko-KR" sz="1000" dirty="0">
                    <a:solidFill>
                      <a:schemeClr val="accent2">
                        <a:lumMod val="75000"/>
                      </a:schemeClr>
                    </a:solidFill>
                  </a:rPr>
                  <a:t>.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453934" y="1025115"/>
                <a:ext cx="1107996" cy="36933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 anchor="t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chemeClr val="accent2">
                        <a:lumMod val="75000"/>
                      </a:schemeClr>
                    </a:solidFill>
                  </a:rPr>
                  <a:t>빙산지대</a:t>
                </a:r>
              </a:p>
            </p:txBody>
          </p:sp>
        </p:grpSp>
        <p:pic>
          <p:nvPicPr>
            <p:cNvPr id="13" name="그림 6" descr="image006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875" b="7558"/>
            <a:stretch/>
          </p:blipFill>
          <p:spPr bwMode="auto">
            <a:xfrm>
              <a:off x="5153027" y="698500"/>
              <a:ext cx="4572905" cy="5330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72939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6350</TotalTime>
  <Words>1832</Words>
  <Application>Microsoft Office PowerPoint</Application>
  <PresentationFormat>와이드스크린</PresentationFormat>
  <Paragraphs>129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블루오션 몬스터 컬렉션 보상</vt:lpstr>
      <vt:lpstr>탐험 일지 엔티티</vt:lpstr>
      <vt:lpstr>탐험 일지 엔티티 형태</vt:lpstr>
      <vt:lpstr>탐험 일지 엔티티 형태</vt:lpstr>
      <vt:lpstr>탐험 일지 UI</vt:lpstr>
      <vt:lpstr>휴화산 섬</vt:lpstr>
      <vt:lpstr>회오리 섬</vt:lpstr>
      <vt:lpstr>바위 섬</vt:lpstr>
      <vt:lpstr>빙산 지대</vt:lpstr>
      <vt:lpstr>유령선</vt:lpstr>
      <vt:lpstr>크리스마스 성</vt:lpstr>
      <vt:lpstr>불화산섬</vt:lpstr>
      <vt:lpstr>초코 섬</vt:lpstr>
      <vt:lpstr>캔디 섬</vt:lpstr>
      <vt:lpstr>천공섬</vt:lpstr>
      <vt:lpstr>거북섬</vt:lpstr>
      <vt:lpstr>UFO섬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블루오션 몬스터 컬렉션 보상</dc:title>
  <dc:creator>안명선</dc:creator>
  <cp:lastModifiedBy>안명선</cp:lastModifiedBy>
  <cp:revision>410</cp:revision>
  <dcterms:created xsi:type="dcterms:W3CDTF">2017-01-11T02:48:06Z</dcterms:created>
  <dcterms:modified xsi:type="dcterms:W3CDTF">2017-08-11T04:44:26Z</dcterms:modified>
</cp:coreProperties>
</file>